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404" r:id="rId5"/>
    <p:sldMasterId id="2147484428" r:id="rId6"/>
    <p:sldMasterId id="2147484455" r:id="rId7"/>
  </p:sldMasterIdLst>
  <p:notesMasterIdLst>
    <p:notesMasterId r:id="rId31"/>
  </p:notesMasterIdLst>
  <p:handoutMasterIdLst>
    <p:handoutMasterId r:id="rId32"/>
  </p:handoutMasterIdLst>
  <p:sldIdLst>
    <p:sldId id="1393" r:id="rId8"/>
    <p:sldId id="1774" r:id="rId9"/>
    <p:sldId id="1766" r:id="rId10"/>
    <p:sldId id="1707" r:id="rId11"/>
    <p:sldId id="1771" r:id="rId12"/>
    <p:sldId id="1765" r:id="rId13"/>
    <p:sldId id="1518" r:id="rId14"/>
    <p:sldId id="1787" r:id="rId15"/>
    <p:sldId id="1768" r:id="rId16"/>
    <p:sldId id="1769" r:id="rId17"/>
    <p:sldId id="1770" r:id="rId18"/>
    <p:sldId id="1788" r:id="rId19"/>
    <p:sldId id="1798" r:id="rId20"/>
    <p:sldId id="1772" r:id="rId21"/>
    <p:sldId id="1773" r:id="rId22"/>
    <p:sldId id="1789" r:id="rId23"/>
    <p:sldId id="1790" r:id="rId24"/>
    <p:sldId id="1791" r:id="rId25"/>
    <p:sldId id="1792" r:id="rId26"/>
    <p:sldId id="1793" r:id="rId27"/>
    <p:sldId id="1795" r:id="rId28"/>
    <p:sldId id="1794" r:id="rId29"/>
    <p:sldId id="1750" r:id="rId30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gnite 2016 Template Light" id="{A073DAE3-B461-442F-A3D3-6642BD875E45}">
          <p14:sldIdLst>
            <p14:sldId id="1393"/>
            <p14:sldId id="1774"/>
            <p14:sldId id="1766"/>
            <p14:sldId id="1707"/>
            <p14:sldId id="1771"/>
            <p14:sldId id="1765"/>
            <p14:sldId id="1518"/>
            <p14:sldId id="1787"/>
            <p14:sldId id="1768"/>
            <p14:sldId id="1769"/>
            <p14:sldId id="1770"/>
            <p14:sldId id="1788"/>
            <p14:sldId id="1798"/>
            <p14:sldId id="1772"/>
            <p14:sldId id="1773"/>
            <p14:sldId id="1789"/>
            <p14:sldId id="1790"/>
            <p14:sldId id="1791"/>
            <p14:sldId id="1792"/>
            <p14:sldId id="1793"/>
            <p14:sldId id="1795"/>
            <p14:sldId id="1794"/>
          </p14:sldIdLst>
        </p14:section>
        <p14:section name="Finalizando" id="{CF622469-3E87-46BA-8ED6-912C47B00EF3}">
          <p14:sldIdLst>
            <p14:sldId id="17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B2B2B2"/>
    <a:srgbClr val="EAEAEA"/>
    <a:srgbClr val="F8F8F8"/>
    <a:srgbClr val="FFFFCC"/>
    <a:srgbClr val="CCECFF"/>
    <a:srgbClr val="3366CC"/>
    <a:srgbClr val="008080"/>
    <a:srgbClr val="FFFBD9"/>
    <a:srgbClr val="49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42" autoAdjust="0"/>
    <p:restoredTop sz="79472" autoAdjust="0"/>
  </p:normalViewPr>
  <p:slideViewPr>
    <p:cSldViewPr>
      <p:cViewPr varScale="1">
        <p:scale>
          <a:sx n="73" d="100"/>
          <a:sy n="73" d="100"/>
        </p:scale>
        <p:origin x="754" y="283"/>
      </p:cViewPr>
      <p:guideLst>
        <p:guide orient="horz" pos="2203"/>
        <p:guide pos="39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7152"/>
    </p:cViewPr>
  </p:sorterViewPr>
  <p:notesViewPr>
    <p:cSldViewPr showGuides="1">
      <p:cViewPr varScale="1">
        <p:scale>
          <a:sx n="83" d="100"/>
          <a:sy n="83" d="100"/>
        </p:scale>
        <p:origin x="232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Ignite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1/30/2025 4:58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Ignite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1/30/2025 4:58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1/30/2025 4:58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1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DE990-CA5B-77CB-31E1-A2D07B11C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17776A0-385B-15B4-5295-AC3A40D1E6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5753E10-552A-E3DB-0CB8-190CB3DF4E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5CEB029C-E1D3-6DD1-CAD1-47F77DDB4A61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B5374E-2BB5-E9DC-E152-CADC57026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8B6C9A3F-ABB8-B246-73C9-673499D02D39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1/30/2025 4:58 PM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77FDA68-9CB5-B57B-7323-A0C788750E9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543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E2D82-C36F-4F56-46A2-4FC03914D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929982A-5DE7-5318-E607-7153319DB4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02FC49C-C56C-80C5-7547-0F509BDBC8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22ADF7C5-B090-C150-D8AC-9896BCEC310F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B1E670-4DB6-08E1-F818-974CC1EC3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631326BD-1284-362C-BB8F-3B0970DD3C3F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1/30/2025 4:58 PM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4C376FD-C3A9-2257-7910-E4DBD8B5248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423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B3090-8394-1F6D-5C30-254D414DB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B721F6F-29C5-0FDE-C502-70FEB71A1A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236D65C-9694-FDF5-9403-72704FC64A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F333C4CB-D24B-393F-930D-98C25AA204E5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C080FF1-831A-B2A3-6341-8DA96013B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5DA9ADA7-7D22-71F7-5FB8-163BA0E3E240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1/30/2025 4:58 PM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90877B0-D793-D1DC-4E87-17E1DE1D748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842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A3A7F-E1FA-C8ED-9C8C-440549D75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E80ADB9-AF65-A058-0712-A9B96AED0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BCAD1F6-9811-AE6D-1DD7-672F1F045C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AD5B5534-525B-5FFA-73DA-C56842BB6BEB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C8D3548-0CA9-BFB8-D401-0A0A81968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B5407778-7F6D-F907-B18C-6731D512BF5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1/30/2025 4:58 PM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06E4EBD-C30D-1472-1C8D-4BA4A2245CD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40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C5FB4-84C1-FF65-D0FE-95E8CA4D8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2B7F68C-304C-B7A5-DCF2-2474E67AF3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9581CCA-9CFF-DE04-F42E-8513D50AC9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3BC1A93A-ADDD-5F1E-7381-89968B660233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CAFC2F-15DE-D671-06BB-6141E3FD6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CBEA3651-90D9-A83D-97FB-B9DEF3D5711E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1/30/2025 4:58 PM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267A93C-57B9-D91A-A9FA-F5FDB80814E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3776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D6623-1BF0-E03D-B749-45CDAB394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23B3854-30E1-818C-9ABC-0335203742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2B574A3-70EB-CC71-8F9E-BD48BBE7E6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B8BAE9E6-F323-22BD-21D5-C6C3E82FC388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1DE5E5-F652-D1D0-F9EC-0970BA61C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33C5B090-94A0-12AF-07C7-82F64FCF7FA0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1/30/2025 4:58 PM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CDB573D-8B87-CFAB-1788-BF9F8DE1C4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666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CB512-1B4E-A503-0794-402B7E62F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7BC0183-9E1E-986B-B48B-D32D7633C4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67738B9-D123-FD31-2497-E37197464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3C109DEB-00CE-DC9A-75C8-6BD536589294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9460DCA-4458-F49D-1FC4-CE7D7E122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FC890E65-4F36-2A46-174F-30518A6034C6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1/30/2025 4:58 PM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3A23302-BFFC-B39E-2F79-BCAA70006DA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5334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4C47C-352C-C715-ACC6-F0FD7DB99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571DA04-1E1F-3D24-6F28-E315D939B5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2B176C0-B011-190B-F51E-53F540493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99881BCF-FE3F-B4E3-05D5-9FF98D07D195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378FD35-1A8B-CD73-5E30-5645A84A6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FB596364-A56C-186E-7EAC-CE5551202EB5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1/30/2025 4:58 PM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09BB94E-3442-6533-0FB1-03FCF12761B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0273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75391-15A6-F1CB-55AF-918C820AD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1A2FDA1-1D77-AF7D-5B08-93AC5EDF3F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359A259-AEAA-7C92-3914-DC64620C75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282FDC2A-89C9-BF6F-ECE8-2E53B424F78E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188A00F-30C1-DDDD-8076-68BF0C568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258522BE-E4F1-6B1E-92A5-0C6C49DABAD3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1/30/2025 4:58 PM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373BF05-C98C-0434-D9DE-02FF7D8E8CC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3150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8B59A-DA59-23DF-2997-56ECB3E90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FCFDCE4-7FB2-7356-64C1-07CF7BA271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1BF2EC3-C46E-E868-8E5A-79AB4194DD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8726047B-50D8-471B-7BE7-4A3982033A59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A678D31-5E19-E195-E96D-8014AD03E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E8E6AEEA-35E8-E4A2-37F1-6714CE69306F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1/30/2025 4:58 PM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D3FF4E0-17FA-6846-ABB8-5E2946F8A7E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772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951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B6C84-6006-5E49-A13B-400AF2DE1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899859B-477B-EA9F-304E-C459F52793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3033118-0F48-CB66-4D26-7C15CC9F61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B1D7A3A4-9B22-C12C-DE23-8FD9DAEB8DB0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43A076-2CDD-2086-28EE-5028FE8CB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C003C666-D01F-49E8-2EB8-3F4555C207FC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1/30/2025 4:58 PM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8C8667C-32BA-E8FB-17AB-0D60DD7FD6E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0936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B14F3-29D8-118C-B03E-5A9C1CCD0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6704AE7-022F-7835-5738-D8EEFDB54A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7AFBDC8-826E-AB03-727D-887FAC007F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87EF4161-45D5-95A3-2208-C9F598776370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086408-6C6D-B9E7-49C7-871EDC4E0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99A933B0-910D-62C1-2F0D-F16B465AB1C3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1/30/2025 4:58 PM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169BB66-F3FD-C29C-0EAB-C69CDDB686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2267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76E58-B5FA-E37E-7C95-D2B98480C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A002E4A-3A1E-7BCF-8F1A-7FCA0C3853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626AF50-0F2F-4808-6F80-6E1A401AEE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0C52F150-8B66-2DFC-D210-315091B05916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FD2FF8-F499-EEA5-37D4-4C4213FBB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09276A96-2B61-8EDB-5226-C22C9026ED57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1/30/2025 4:58 PM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847EF66-07BB-2A2C-6AE1-82CA28A6B24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420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1/30/2025 4:58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158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77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532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63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1/30/2025 4:58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576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1/30/2025 4:58 PM</a:t>
            </a:fld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934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1FB19-B9D9-9E21-C144-594EF44C9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AA5FE39-CC4A-CC89-5968-F6C54957AE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409223E-CD20-A6B2-7E79-9B6AC12F5D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F1159AB1-3AC2-A53F-97CD-C0A392547BA9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F9C625-2A97-18BB-59AC-BE170EA18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352627B0-3EB8-BB6F-B2DC-531EC4ADB3FB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1/30/2025 4:58 PM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A1B6702-92D8-905F-1471-FC34C99F048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022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16E86-7E0D-7B89-E2FC-41CF06E98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BF524F9-D6BE-CD1B-2CD2-1C624D6BA2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2C08B96-A1D4-A58D-4F3A-E0B19C79A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A77C6CBE-0F3C-E10C-4675-CD39A8DCD5E0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58897C3-EAC5-E2F9-8343-3EDCC8644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5AB11FFC-A7DB-BFD9-2E0A-2B0BDCE28CF8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1/30/2025 4:58 PM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DCCA618-36DA-1628-1306-126CDF48231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272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87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10092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7"/>
            <a:ext cx="300223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aspnetConference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‬</a:t>
            </a:r>
          </a:p>
        </p:txBody>
      </p:sp>
    </p:spTree>
    <p:extLst>
      <p:ext uri="{BB962C8B-B14F-4D97-AF65-F5344CB8AC3E}">
        <p14:creationId xmlns:p14="http://schemas.microsoft.com/office/powerpoint/2010/main" val="2342740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E4A19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1824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03BBCC4F-8F06-4D2A-BAEF-085061C7429D}" type="datetimeFigureOut">
              <a:rPr lang="pt-BR" smtClean="0"/>
              <a:t>30/01/2025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49129" y="6482892"/>
            <a:ext cx="393821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2809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3E0E13C-003D-4B40-A941-409C05DCCE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76174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01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37503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61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7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1069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125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15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819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62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266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467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197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62245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08889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07403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2457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09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0224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8752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978516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89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769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847824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918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27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1700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494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4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107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384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682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579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89983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22793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431795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77793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5737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52959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89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936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099056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6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231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1824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03BBCC4F-8F06-4D2A-BAEF-085061C7429D}" type="datetimeFigureOut">
              <a:rPr lang="pt-BR" smtClean="0"/>
              <a:t>30/01/2025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49129" y="6482892"/>
            <a:ext cx="3938217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2809" y="6482892"/>
            <a:ext cx="2901844" cy="372394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3E0E13C-003D-4B40-A941-409C05DCCE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90993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872E4-1EB3-4AD0-8A8C-9ACF3E188437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7ADA7-AC71-4BF6-BCA0-0FC767D289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8979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4929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_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189039" y="2125663"/>
            <a:ext cx="10058400" cy="912813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388474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196078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712663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4371038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4141863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987067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0772207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274249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824707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89568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140417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18256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06989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4225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4892327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76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2159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369321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40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172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8" r:id="rId1"/>
    <p:sldLayoutId id="2147484300" r:id="rId2"/>
    <p:sldLayoutId id="2147484295" r:id="rId3"/>
    <p:sldLayoutId id="2147484240" r:id="rId4"/>
    <p:sldLayoutId id="2147484296" r:id="rId5"/>
    <p:sldLayoutId id="2147484241" r:id="rId6"/>
    <p:sldLayoutId id="2147484297" r:id="rId7"/>
    <p:sldLayoutId id="2147484244" r:id="rId8"/>
    <p:sldLayoutId id="2147484298" r:id="rId9"/>
    <p:sldLayoutId id="2147484245" r:id="rId10"/>
    <p:sldLayoutId id="2147484247" r:id="rId11"/>
    <p:sldLayoutId id="2147484249" r:id="rId12"/>
    <p:sldLayoutId id="2147484301" r:id="rId13"/>
    <p:sldLayoutId id="2147484251" r:id="rId14"/>
    <p:sldLayoutId id="2147484252" r:id="rId15"/>
    <p:sldLayoutId id="2147484257" r:id="rId16"/>
    <p:sldLayoutId id="2147484258" r:id="rId17"/>
    <p:sldLayoutId id="2147484260" r:id="rId18"/>
    <p:sldLayoutId id="2147484299" r:id="rId19"/>
    <p:sldLayoutId id="2147484263" r:id="rId20"/>
    <p:sldLayoutId id="2147484403" r:id="rId21"/>
    <p:sldLayoutId id="2147484477" r:id="rId22"/>
    <p:sldLayoutId id="2147484478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828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5" r:id="rId1"/>
    <p:sldLayoutId id="2147484406" r:id="rId2"/>
    <p:sldLayoutId id="2147484407" r:id="rId3"/>
    <p:sldLayoutId id="2147484408" r:id="rId4"/>
    <p:sldLayoutId id="2147484409" r:id="rId5"/>
    <p:sldLayoutId id="2147484410" r:id="rId6"/>
    <p:sldLayoutId id="2147484411" r:id="rId7"/>
    <p:sldLayoutId id="2147484412" r:id="rId8"/>
    <p:sldLayoutId id="2147484413" r:id="rId9"/>
    <p:sldLayoutId id="2147484414" r:id="rId10"/>
    <p:sldLayoutId id="2147484415" r:id="rId11"/>
    <p:sldLayoutId id="2147484416" r:id="rId12"/>
    <p:sldLayoutId id="2147484417" r:id="rId13"/>
    <p:sldLayoutId id="2147484418" r:id="rId14"/>
    <p:sldLayoutId id="2147484419" r:id="rId15"/>
    <p:sldLayoutId id="2147484420" r:id="rId16"/>
    <p:sldLayoutId id="2147484421" r:id="rId17"/>
    <p:sldLayoutId id="2147484422" r:id="rId18"/>
    <p:sldLayoutId id="2147484423" r:id="rId19"/>
    <p:sldLayoutId id="2147484424" r:id="rId20"/>
    <p:sldLayoutId id="2147484425" r:id="rId21"/>
    <p:sldLayoutId id="2147484426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989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9" r:id="rId1"/>
    <p:sldLayoutId id="2147484430" r:id="rId2"/>
    <p:sldLayoutId id="2147484431" r:id="rId3"/>
    <p:sldLayoutId id="2147484432" r:id="rId4"/>
    <p:sldLayoutId id="2147484433" r:id="rId5"/>
    <p:sldLayoutId id="2147484434" r:id="rId6"/>
    <p:sldLayoutId id="2147484435" r:id="rId7"/>
    <p:sldLayoutId id="2147484436" r:id="rId8"/>
    <p:sldLayoutId id="2147484437" r:id="rId9"/>
    <p:sldLayoutId id="2147484438" r:id="rId10"/>
    <p:sldLayoutId id="2147484439" r:id="rId11"/>
    <p:sldLayoutId id="2147484440" r:id="rId12"/>
    <p:sldLayoutId id="2147484441" r:id="rId13"/>
    <p:sldLayoutId id="2147484442" r:id="rId14"/>
    <p:sldLayoutId id="2147484443" r:id="rId15"/>
    <p:sldLayoutId id="2147484444" r:id="rId16"/>
    <p:sldLayoutId id="2147484445" r:id="rId17"/>
    <p:sldLayoutId id="2147484446" r:id="rId18"/>
    <p:sldLayoutId id="2147484447" r:id="rId19"/>
    <p:sldLayoutId id="2147484448" r:id="rId20"/>
    <p:sldLayoutId id="2147484449" r:id="rId21"/>
    <p:sldLayoutId id="2147484450" r:id="rId22"/>
    <p:sldLayoutId id="2147484451" r:id="rId23"/>
    <p:sldLayoutId id="2147484452" r:id="rId24"/>
    <p:sldLayoutId id="2147484453" r:id="rId2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29367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56" r:id="rId1"/>
    <p:sldLayoutId id="2147484457" r:id="rId2"/>
    <p:sldLayoutId id="2147484458" r:id="rId3"/>
    <p:sldLayoutId id="2147484459" r:id="rId4"/>
    <p:sldLayoutId id="2147484460" r:id="rId5"/>
    <p:sldLayoutId id="2147484461" r:id="rId6"/>
    <p:sldLayoutId id="2147484462" r:id="rId7"/>
    <p:sldLayoutId id="2147484463" r:id="rId8"/>
    <p:sldLayoutId id="2147484464" r:id="rId9"/>
    <p:sldLayoutId id="2147484465" r:id="rId10"/>
    <p:sldLayoutId id="2147484466" r:id="rId11"/>
    <p:sldLayoutId id="2147484467" r:id="rId12"/>
    <p:sldLayoutId id="2147484468" r:id="rId13"/>
    <p:sldLayoutId id="2147484469" r:id="rId14"/>
    <p:sldLayoutId id="2147484470" r:id="rId15"/>
    <p:sldLayoutId id="2147484471" r:id="rId16"/>
    <p:sldLayoutId id="2147484472" r:id="rId17"/>
    <p:sldLayoutId id="2147484473" r:id="rId18"/>
    <p:sldLayoutId id="2147484474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05982" y="220662"/>
            <a:ext cx="11201400" cy="2297169"/>
          </a:xfrm>
        </p:spPr>
        <p:txBody>
          <a:bodyPr/>
          <a:lstStyle/>
          <a:p>
            <a:r>
              <a:rPr lang="pt-BR" b="1" dirty="0"/>
              <a:t>Certificações em </a:t>
            </a:r>
            <a:r>
              <a:rPr lang="pt-BR" b="1" dirty="0" err="1"/>
              <a:t>Kubernetes</a:t>
            </a:r>
            <a:br>
              <a:rPr lang="pt-BR" sz="4400" b="1" dirty="0"/>
            </a:br>
            <a:r>
              <a:rPr lang="pt-BR" sz="3600" b="1" dirty="0"/>
              <a:t>Exames oficiais e de cloud </a:t>
            </a:r>
            <a:r>
              <a:rPr lang="pt-BR" sz="3600" b="1" dirty="0" err="1"/>
              <a:t>providers</a:t>
            </a:r>
            <a:r>
              <a:rPr lang="pt-BR" sz="3600" b="1" dirty="0"/>
              <a:t>,</a:t>
            </a:r>
            <a:br>
              <a:rPr lang="pt-BR" sz="3600" b="1" dirty="0"/>
            </a:br>
            <a:r>
              <a:rPr lang="pt-BR" sz="3600" b="1" dirty="0"/>
              <a:t>iniciativas gratuitas...</a:t>
            </a:r>
            <a:endParaRPr lang="pt-BR" sz="3200" dirty="0"/>
          </a:p>
        </p:txBody>
      </p:sp>
      <p:pic>
        <p:nvPicPr>
          <p:cNvPr id="13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915189BD-7EAE-4A0C-BD8E-B94BE30EF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" y="5920754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FBDA6EF-1FF4-1884-E318-C9775D5221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280" y="2321421"/>
            <a:ext cx="6111478" cy="1872045"/>
          </a:xfrm>
        </p:spPr>
        <p:txBody>
          <a:bodyPr/>
          <a:lstStyle/>
          <a:p>
            <a:r>
              <a:rPr lang="en-US" sz="2800" b="1" dirty="0"/>
              <a:t>Renato </a:t>
            </a:r>
            <a:r>
              <a:rPr lang="en-US" sz="2800" b="1" dirty="0" err="1"/>
              <a:t>Groffe</a:t>
            </a:r>
            <a:endParaRPr lang="en-US" sz="2800" b="1" dirty="0"/>
          </a:p>
          <a:p>
            <a:r>
              <a:rPr lang="en-US" sz="2400" dirty="0"/>
              <a:t>Microsoft MVP, MTAC</a:t>
            </a:r>
          </a:p>
          <a:p>
            <a:r>
              <a:rPr lang="en-US" sz="2400" dirty="0"/>
              <a:t>linkedin.com/in/</a:t>
            </a:r>
            <a:r>
              <a:rPr lang="en-US" sz="2400" dirty="0" err="1"/>
              <a:t>renatogroffe</a:t>
            </a:r>
            <a:br>
              <a:rPr lang="en-US" sz="2400" dirty="0"/>
            </a:br>
            <a:r>
              <a:rPr lang="en-US" sz="2400" dirty="0"/>
              <a:t>renatogroffe.medium.com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7D1F3E0-E37D-ED1A-D0CC-85D52344122C}"/>
              </a:ext>
            </a:extLst>
          </p:cNvPr>
          <p:cNvSpPr txBox="1">
            <a:spLocks/>
          </p:cNvSpPr>
          <p:nvPr/>
        </p:nvSpPr>
        <p:spPr bwMode="white">
          <a:xfrm>
            <a:off x="849280" y="3911217"/>
            <a:ext cx="6111478" cy="1872045"/>
          </a:xfrm>
          <a:prstGeom prst="rect">
            <a:avLst/>
          </a:prstGeom>
          <a:noFill/>
        </p:spPr>
        <p:txBody>
          <a:bodyPr vert="horz" wrap="square" lIns="146304" tIns="109728" rIns="146304" bIns="109728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Walter </a:t>
            </a:r>
            <a:r>
              <a:rPr lang="en-US" sz="2800" b="1" dirty="0" err="1"/>
              <a:t>Coan</a:t>
            </a:r>
            <a:endParaRPr lang="en-US" sz="2800" b="1" dirty="0"/>
          </a:p>
          <a:p>
            <a:r>
              <a:rPr lang="en-US" sz="2400" dirty="0"/>
              <a:t>Microsoft MVP</a:t>
            </a:r>
          </a:p>
          <a:p>
            <a:r>
              <a:rPr lang="en-US" sz="2400" dirty="0"/>
              <a:t>linkedin.com/in/waltercoan/</a:t>
            </a:r>
            <a:br>
              <a:rPr lang="en-US" sz="2400" dirty="0"/>
            </a:br>
            <a:r>
              <a:rPr lang="en-US" sz="2400" dirty="0"/>
              <a:t>waltercoan.com.br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F201D6DD-AF01-9F91-5B80-9492EDAF41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9237" y="5920754"/>
            <a:ext cx="1135344" cy="940713"/>
          </a:xfrm>
          <a:prstGeom prst="rect">
            <a:avLst/>
          </a:prstGeom>
        </p:spPr>
      </p:pic>
      <p:pic>
        <p:nvPicPr>
          <p:cNvPr id="8" name="Imagem 7" descr="Uma imagem contendo desenho&#10;&#10;Descrição gerada automaticamente">
            <a:extLst>
              <a:ext uri="{FF2B5EF4-FFF2-40B4-BE49-F238E27FC236}">
                <a16:creationId xmlns:a16="http://schemas.microsoft.com/office/drawing/2014/main" id="{BEC2F40D-43DA-E908-1DC7-9C6F44E87D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590" r="25492"/>
          <a:stretch/>
        </p:blipFill>
        <p:spPr>
          <a:xfrm>
            <a:off x="4008437" y="5920754"/>
            <a:ext cx="2752086" cy="899299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DC353829-066A-CDF2-7C87-82757FF195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47037" y="2310855"/>
            <a:ext cx="1956476" cy="154499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653E263-82D2-98A4-2DF4-F78A999EAF2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358" r="31153" b="27022"/>
          <a:stretch/>
        </p:blipFill>
        <p:spPr>
          <a:xfrm>
            <a:off x="9342437" y="3330384"/>
            <a:ext cx="2367390" cy="222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7559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A6992-5AC5-1A5D-019B-E36AE17DB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CCCA13-5F25-6E96-0BE3-BA0DBCA98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9982198" cy="917575"/>
          </a:xfrm>
        </p:spPr>
        <p:txBody>
          <a:bodyPr/>
          <a:lstStyle/>
          <a:p>
            <a:r>
              <a:rPr lang="en-US" sz="3700" b="1" dirty="0">
                <a:solidFill>
                  <a:schemeClr val="accent3">
                    <a:lumMod val="75000"/>
                  </a:schemeClr>
                </a:solidFill>
              </a:rPr>
              <a:t>Certified Kubernetes Application Developer (CKAD)</a:t>
            </a:r>
            <a:endParaRPr lang="pt-BR" sz="37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4988ED-AE17-BF0F-FEB1-D3B6AFB7F8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037" y="1241738"/>
            <a:ext cx="10058400" cy="4708981"/>
          </a:xfrm>
        </p:spPr>
        <p:txBody>
          <a:bodyPr/>
          <a:lstStyle/>
          <a:p>
            <a:r>
              <a:rPr lang="pt-BR" sz="3200" dirty="0">
                <a:solidFill>
                  <a:srgbClr val="494949"/>
                </a:solidFill>
              </a:rPr>
              <a:t>Teórico e prático</a:t>
            </a:r>
          </a:p>
          <a:p>
            <a:r>
              <a:rPr lang="pt-BR" sz="3200" dirty="0">
                <a:solidFill>
                  <a:srgbClr val="494949"/>
                </a:solidFill>
              </a:rPr>
              <a:t>Tópicos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Application Design </a:t>
            </a:r>
            <a:r>
              <a:rPr lang="pt-BR" sz="2800" dirty="0" err="1">
                <a:solidFill>
                  <a:srgbClr val="494949"/>
                </a:solidFill>
              </a:rPr>
              <a:t>and</a:t>
            </a:r>
            <a:r>
              <a:rPr lang="pt-BR" sz="2800" dirty="0">
                <a:solidFill>
                  <a:srgbClr val="494949"/>
                </a:solidFill>
              </a:rPr>
              <a:t> Build (20%)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Application Deployment (20%)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Application </a:t>
            </a:r>
            <a:r>
              <a:rPr lang="pt-BR" sz="2800" dirty="0" err="1">
                <a:solidFill>
                  <a:srgbClr val="494949"/>
                </a:solidFill>
              </a:rPr>
              <a:t>Observability</a:t>
            </a:r>
            <a:r>
              <a:rPr lang="pt-BR" sz="2800" dirty="0">
                <a:solidFill>
                  <a:srgbClr val="494949"/>
                </a:solidFill>
              </a:rPr>
              <a:t> </a:t>
            </a:r>
            <a:r>
              <a:rPr lang="pt-BR" sz="2800" dirty="0" err="1">
                <a:solidFill>
                  <a:srgbClr val="494949"/>
                </a:solidFill>
              </a:rPr>
              <a:t>and</a:t>
            </a:r>
            <a:r>
              <a:rPr lang="pt-BR" sz="2800" dirty="0">
                <a:solidFill>
                  <a:srgbClr val="494949"/>
                </a:solidFill>
              </a:rPr>
              <a:t> </a:t>
            </a:r>
            <a:r>
              <a:rPr lang="pt-BR" sz="2800" dirty="0" err="1">
                <a:solidFill>
                  <a:srgbClr val="494949"/>
                </a:solidFill>
              </a:rPr>
              <a:t>Maintenance</a:t>
            </a:r>
            <a:r>
              <a:rPr lang="pt-BR" sz="2800" dirty="0">
                <a:solidFill>
                  <a:srgbClr val="494949"/>
                </a:solidFill>
              </a:rPr>
              <a:t> (15%)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Application Environment, Configuration </a:t>
            </a:r>
            <a:r>
              <a:rPr lang="pt-BR" sz="2800" dirty="0" err="1">
                <a:solidFill>
                  <a:srgbClr val="494949"/>
                </a:solidFill>
              </a:rPr>
              <a:t>and</a:t>
            </a:r>
            <a:r>
              <a:rPr lang="pt-BR" sz="2800" dirty="0">
                <a:solidFill>
                  <a:srgbClr val="494949"/>
                </a:solidFill>
              </a:rPr>
              <a:t> Security (25%)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Services </a:t>
            </a:r>
            <a:r>
              <a:rPr lang="pt-BR" sz="2800" dirty="0" err="1">
                <a:solidFill>
                  <a:srgbClr val="494949"/>
                </a:solidFill>
              </a:rPr>
              <a:t>and</a:t>
            </a:r>
            <a:r>
              <a:rPr lang="pt-BR" sz="2800" dirty="0">
                <a:solidFill>
                  <a:srgbClr val="494949"/>
                </a:solidFill>
              </a:rPr>
              <a:t> Networking (20%)</a:t>
            </a:r>
          </a:p>
          <a:p>
            <a:r>
              <a:rPr lang="pt-BR" sz="2000" dirty="0">
                <a:solidFill>
                  <a:srgbClr val="494949"/>
                </a:solidFill>
              </a:rPr>
              <a:t>Dicas: Application Design, conceitos sobre Container, Deploy de aplicações, HELM </a:t>
            </a:r>
            <a:r>
              <a:rPr lang="pt-BR" sz="2000" dirty="0" err="1">
                <a:solidFill>
                  <a:srgbClr val="494949"/>
                </a:solidFill>
              </a:rPr>
              <a:t>charts</a:t>
            </a:r>
            <a:r>
              <a:rPr lang="pt-BR" sz="2000" dirty="0">
                <a:solidFill>
                  <a:srgbClr val="494949"/>
                </a:solidFill>
              </a:rPr>
              <a:t>, Application </a:t>
            </a:r>
            <a:r>
              <a:rPr lang="pt-BR" sz="2000" dirty="0" err="1">
                <a:solidFill>
                  <a:srgbClr val="494949"/>
                </a:solidFill>
              </a:rPr>
              <a:t>Observability</a:t>
            </a:r>
            <a:r>
              <a:rPr lang="pt-BR" sz="2000" dirty="0">
                <a:solidFill>
                  <a:srgbClr val="494949"/>
                </a:solidFill>
              </a:rPr>
              <a:t> (monitoramento, inspeção, debug), </a:t>
            </a:r>
            <a:r>
              <a:rPr lang="pt-BR" sz="2000" dirty="0" err="1">
                <a:solidFill>
                  <a:srgbClr val="494949"/>
                </a:solidFill>
              </a:rPr>
              <a:t>health</a:t>
            </a:r>
            <a:r>
              <a:rPr lang="pt-BR" sz="2000" dirty="0">
                <a:solidFill>
                  <a:srgbClr val="494949"/>
                </a:solidFill>
              </a:rPr>
              <a:t> checks, App Environment </a:t>
            </a:r>
            <a:r>
              <a:rPr lang="pt-BR" sz="2000" dirty="0" err="1">
                <a:solidFill>
                  <a:srgbClr val="494949"/>
                </a:solidFill>
              </a:rPr>
              <a:t>configmaps</a:t>
            </a:r>
            <a:r>
              <a:rPr lang="pt-BR" sz="2000" dirty="0">
                <a:solidFill>
                  <a:srgbClr val="494949"/>
                </a:solidFill>
              </a:rPr>
              <a:t>, secrets, RBAC, Custom Resource </a:t>
            </a:r>
            <a:r>
              <a:rPr lang="pt-BR" sz="2000" dirty="0" err="1">
                <a:solidFill>
                  <a:srgbClr val="494949"/>
                </a:solidFill>
              </a:rPr>
              <a:t>Definitions</a:t>
            </a:r>
            <a:r>
              <a:rPr lang="pt-BR" sz="2000" dirty="0">
                <a:solidFill>
                  <a:srgbClr val="494949"/>
                </a:solidFill>
              </a:rPr>
              <a:t>, Network </a:t>
            </a:r>
            <a:r>
              <a:rPr lang="pt-BR" sz="2000" dirty="0" err="1">
                <a:solidFill>
                  <a:srgbClr val="494949"/>
                </a:solidFill>
              </a:rPr>
              <a:t>and</a:t>
            </a:r>
            <a:r>
              <a:rPr lang="pt-BR" sz="2000" dirty="0">
                <a:solidFill>
                  <a:srgbClr val="494949"/>
                </a:solidFill>
              </a:rPr>
              <a:t> Services (network policies)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32B3541-F4F4-F403-5DD0-6A71FED7276E}"/>
              </a:ext>
            </a:extLst>
          </p:cNvPr>
          <p:cNvSpPr txBox="1"/>
          <p:nvPr/>
        </p:nvSpPr>
        <p:spPr>
          <a:xfrm>
            <a:off x="402129" y="6176031"/>
            <a:ext cx="8346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/>
              <a:t>https://www.cncf.io/training/certification/ckad/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542FC84-D4F9-41F6-275C-30CEAC69DC6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80637" y="313612"/>
            <a:ext cx="2169576" cy="213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2621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C297C-E863-E741-85BE-39E108092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63E46E-E6A5-8FF3-17F7-11537861E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9982198" cy="917575"/>
          </a:xfrm>
        </p:spPr>
        <p:txBody>
          <a:bodyPr/>
          <a:lstStyle/>
          <a:p>
            <a:r>
              <a:rPr lang="en-US" sz="3700" b="1" dirty="0">
                <a:solidFill>
                  <a:schemeClr val="accent3">
                    <a:lumMod val="75000"/>
                  </a:schemeClr>
                </a:solidFill>
              </a:rPr>
              <a:t>Kubernetes and Cloud Security Associate (KCSA)</a:t>
            </a:r>
            <a:endParaRPr lang="pt-BR" sz="37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27A6CD5-DE27-8025-BFA7-FCA441116C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037" y="1241738"/>
            <a:ext cx="10058400" cy="4013406"/>
          </a:xfrm>
        </p:spPr>
        <p:txBody>
          <a:bodyPr/>
          <a:lstStyle/>
          <a:p>
            <a:r>
              <a:rPr lang="pt-BR" sz="3200" dirty="0">
                <a:solidFill>
                  <a:srgbClr val="494949"/>
                </a:solidFill>
              </a:rPr>
              <a:t>Teórico e prático</a:t>
            </a:r>
          </a:p>
          <a:p>
            <a:r>
              <a:rPr lang="pt-BR" sz="3200" dirty="0">
                <a:solidFill>
                  <a:srgbClr val="494949"/>
                </a:solidFill>
              </a:rPr>
              <a:t>Tópicos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94949"/>
                </a:solidFill>
              </a:rPr>
              <a:t>Overview of Cloud Native Security</a:t>
            </a:r>
            <a:r>
              <a:rPr lang="pt-BR" sz="2800" dirty="0">
                <a:solidFill>
                  <a:srgbClr val="494949"/>
                </a:solidFill>
              </a:rPr>
              <a:t> (14%)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Kubernetes Cluster Component Security (22%)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Kubernetes Security Fundamentals (22%)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Kubernetes Threat Model (16%)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Platform Security (16%)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Compliance </a:t>
            </a:r>
            <a:r>
              <a:rPr lang="pt-BR" sz="2800" dirty="0" err="1">
                <a:solidFill>
                  <a:srgbClr val="494949"/>
                </a:solidFill>
              </a:rPr>
              <a:t>and</a:t>
            </a:r>
            <a:r>
              <a:rPr lang="pt-BR" sz="2800" dirty="0">
                <a:solidFill>
                  <a:srgbClr val="494949"/>
                </a:solidFill>
              </a:rPr>
              <a:t> Security Frameworks (10%)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D5AF8AB-83B7-5AF0-6554-0B620D545E14}"/>
              </a:ext>
            </a:extLst>
          </p:cNvPr>
          <p:cNvSpPr txBox="1"/>
          <p:nvPr/>
        </p:nvSpPr>
        <p:spPr>
          <a:xfrm>
            <a:off x="402129" y="6176031"/>
            <a:ext cx="8346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/>
              <a:t>https://www.cncf.io/training/certification/kcsa/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7D692A0-77D7-4E10-C7C2-EF84A7FCC30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41002" y="373062"/>
            <a:ext cx="2220834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4401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2CB01-D594-6898-BF55-B969AE11D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F7C55-6109-4528-2291-D365932C5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9982198" cy="917575"/>
          </a:xfrm>
        </p:spPr>
        <p:txBody>
          <a:bodyPr/>
          <a:lstStyle/>
          <a:p>
            <a:r>
              <a:rPr lang="en-US" sz="3700" b="1" dirty="0">
                <a:solidFill>
                  <a:schemeClr val="accent3">
                    <a:lumMod val="75000"/>
                  </a:schemeClr>
                </a:solidFill>
              </a:rPr>
              <a:t>Microsoft Certified: Azure Developer Associate</a:t>
            </a:r>
            <a:endParaRPr lang="pt-BR" sz="37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86E9537-ADEA-524A-F247-6A9484E0BD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037" y="1241738"/>
            <a:ext cx="10058400" cy="4635115"/>
          </a:xfrm>
        </p:spPr>
        <p:txBody>
          <a:bodyPr/>
          <a:lstStyle/>
          <a:p>
            <a:r>
              <a:rPr lang="pt-BR" sz="3200" dirty="0">
                <a:solidFill>
                  <a:srgbClr val="494949"/>
                </a:solidFill>
              </a:rPr>
              <a:t>Tópicos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Desenvolver soluções de computação do Azure (25–30%)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Desenvolver para armazenamento do Azure (15–20%)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Implementar a segurança do Azure (15-20%)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Monitorar, solucionar problemas e otimizar as soluções do Azure (10-15%)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494949"/>
                </a:solidFill>
              </a:rPr>
              <a:t>Conectar e consumir serviços do Azure e serviços de terceiros (20-25%)</a:t>
            </a:r>
          </a:p>
          <a:p>
            <a:r>
              <a:rPr lang="pt-BR" sz="2800" dirty="0">
                <a:solidFill>
                  <a:srgbClr val="494949"/>
                </a:solidFill>
              </a:rPr>
              <a:t>Dicas: Conceitos sobre containers, Azure Container Registry, Azure Container Instance, Azure Container Apps.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1BE635E-3C4B-0497-E2A9-2493D0DC0380}"/>
              </a:ext>
            </a:extLst>
          </p:cNvPr>
          <p:cNvSpPr txBox="1"/>
          <p:nvPr/>
        </p:nvSpPr>
        <p:spPr>
          <a:xfrm>
            <a:off x="402128" y="6176031"/>
            <a:ext cx="117479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/>
              <a:t>https://learn.microsoft.com/pt-br/credentials/certifications/azure-developer</a:t>
            </a:r>
          </a:p>
        </p:txBody>
      </p:sp>
      <p:pic>
        <p:nvPicPr>
          <p:cNvPr id="1026" name="Picture 2" descr="Microsoft Certified: Azure Developer Associate - Credly">
            <a:extLst>
              <a:ext uri="{FF2B5EF4-FFF2-40B4-BE49-F238E27FC236}">
                <a16:creationId xmlns:a16="http://schemas.microsoft.com/office/drawing/2014/main" id="{ACFF0296-8988-9D7F-7783-56552AEBE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2478" y="287336"/>
            <a:ext cx="2287588" cy="228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04714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ACAD2-E4D8-B4A7-C30F-43A865183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6C899-74CE-3938-E993-38DF5C53D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9982198" cy="917575"/>
          </a:xfrm>
        </p:spPr>
        <p:txBody>
          <a:bodyPr/>
          <a:lstStyle/>
          <a:p>
            <a:r>
              <a:rPr lang="en-US" sz="3700" b="1" dirty="0">
                <a:solidFill>
                  <a:schemeClr val="accent3">
                    <a:lumMod val="75000"/>
                  </a:schemeClr>
                </a:solidFill>
              </a:rPr>
              <a:t>Microsoft Certified: DevOps Engineer</a:t>
            </a:r>
            <a:endParaRPr lang="pt-BR" sz="37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6FCCE91-16EB-402E-5E14-73F6FD5A08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037" y="1241738"/>
            <a:ext cx="10058400" cy="4422749"/>
          </a:xfrm>
        </p:spPr>
        <p:txBody>
          <a:bodyPr/>
          <a:lstStyle/>
          <a:p>
            <a:r>
              <a:rPr lang="pt-BR" sz="2700" dirty="0">
                <a:solidFill>
                  <a:srgbClr val="494949"/>
                </a:solidFill>
              </a:rPr>
              <a:t>Possuir a certificação AZ400 + AZ204 ou AZ305</a:t>
            </a:r>
            <a:br>
              <a:rPr lang="pt-BR" sz="2700" dirty="0">
                <a:solidFill>
                  <a:srgbClr val="494949"/>
                </a:solidFill>
              </a:rPr>
            </a:br>
            <a:r>
              <a:rPr lang="pt-BR" sz="2700" dirty="0">
                <a:solidFill>
                  <a:srgbClr val="494949"/>
                </a:solidFill>
              </a:rPr>
              <a:t>Tópicos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700" dirty="0">
                <a:solidFill>
                  <a:srgbClr val="494949"/>
                </a:solidFill>
              </a:rPr>
              <a:t>Projetar e implementar processos e comunicações (10-15%)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700" dirty="0">
                <a:solidFill>
                  <a:srgbClr val="494949"/>
                </a:solidFill>
              </a:rPr>
              <a:t>Projetar e implementar uma estratégia de controle do código-fonte (10-15%)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700" dirty="0">
                <a:solidFill>
                  <a:srgbClr val="494949"/>
                </a:solidFill>
              </a:rPr>
              <a:t>Projetar e implementar pipelines de build e release (50 a 55%)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700" dirty="0">
                <a:solidFill>
                  <a:srgbClr val="494949"/>
                </a:solidFill>
              </a:rPr>
              <a:t>Desenvolver um plano de segurança e conformidade (10 a 15%)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700" dirty="0">
                <a:solidFill>
                  <a:srgbClr val="494949"/>
                </a:solidFill>
              </a:rPr>
              <a:t>Implementar uma estratégia de instrumentação (5-10%)</a:t>
            </a:r>
          </a:p>
          <a:p>
            <a:r>
              <a:rPr lang="pt-BR" sz="2700" dirty="0">
                <a:solidFill>
                  <a:srgbClr val="494949"/>
                </a:solidFill>
              </a:rPr>
              <a:t>Dicas: Foco principalmente em Azure </a:t>
            </a:r>
            <a:r>
              <a:rPr lang="pt-BR" sz="2700" dirty="0" err="1">
                <a:solidFill>
                  <a:srgbClr val="494949"/>
                </a:solidFill>
              </a:rPr>
              <a:t>DevOps</a:t>
            </a:r>
            <a:r>
              <a:rPr lang="pt-BR" sz="2700" dirty="0">
                <a:solidFill>
                  <a:srgbClr val="494949"/>
                </a:solidFill>
              </a:rPr>
              <a:t> e GitHub </a:t>
            </a:r>
            <a:r>
              <a:rPr lang="pt-BR" sz="2700" dirty="0" err="1">
                <a:solidFill>
                  <a:srgbClr val="494949"/>
                </a:solidFill>
              </a:rPr>
              <a:t>Actions</a:t>
            </a:r>
            <a:r>
              <a:rPr lang="pt-BR" sz="2700" dirty="0">
                <a:solidFill>
                  <a:srgbClr val="494949"/>
                </a:solidFill>
              </a:rPr>
              <a:t>, com possibilidade de questões sobre containers e </a:t>
            </a:r>
            <a:r>
              <a:rPr lang="pt-BR" sz="2700" dirty="0" err="1">
                <a:solidFill>
                  <a:srgbClr val="494949"/>
                </a:solidFill>
              </a:rPr>
              <a:t>Kubernetes</a:t>
            </a:r>
            <a:endParaRPr lang="pt-BR" sz="2700" dirty="0">
              <a:solidFill>
                <a:srgbClr val="494949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5CBFEDD-97C7-98DC-760E-0F387604264D}"/>
              </a:ext>
            </a:extLst>
          </p:cNvPr>
          <p:cNvSpPr txBox="1"/>
          <p:nvPr/>
        </p:nvSpPr>
        <p:spPr>
          <a:xfrm>
            <a:off x="402128" y="6176031"/>
            <a:ext cx="117479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/>
              <a:t>https://learn.microsoft.com/en-us/credentials/certifications/devops-engineer/</a:t>
            </a:r>
          </a:p>
        </p:txBody>
      </p:sp>
      <p:pic>
        <p:nvPicPr>
          <p:cNvPr id="5" name="Imagem 4" descr="Placa azul com letras brancas&#10;&#10;Descrição gerada automaticamente">
            <a:extLst>
              <a:ext uri="{FF2B5EF4-FFF2-40B4-BE49-F238E27FC236}">
                <a16:creationId xmlns:a16="http://schemas.microsoft.com/office/drawing/2014/main" id="{5CAA03D9-C26B-5709-FA94-3F92F1609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662" y="265260"/>
            <a:ext cx="2319174" cy="231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23493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DB1BD-0E3D-2BCC-0665-1258B7705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4FB474-FF4B-5B9E-203B-64ADF08F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9982198" cy="917575"/>
          </a:xfrm>
        </p:spPr>
        <p:txBody>
          <a:bodyPr/>
          <a:lstStyle/>
          <a:p>
            <a:r>
              <a:rPr lang="en-US" sz="3700" dirty="0">
                <a:solidFill>
                  <a:schemeClr val="accent3">
                    <a:lumMod val="75000"/>
                  </a:schemeClr>
                </a:solidFill>
              </a:rPr>
              <a:t>Microsoft Certified: Azure Solutions Architect Expert</a:t>
            </a:r>
            <a:endParaRPr lang="pt-BR" sz="37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817EBA-30DA-EF77-AF9B-E6C357697B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144" y="1179704"/>
            <a:ext cx="10058400" cy="4481227"/>
          </a:xfrm>
        </p:spPr>
        <p:txBody>
          <a:bodyPr/>
          <a:lstStyle/>
          <a:p>
            <a:r>
              <a:rPr lang="pt-BR" sz="2800" dirty="0">
                <a:solidFill>
                  <a:srgbClr val="494949"/>
                </a:solidFill>
              </a:rPr>
              <a:t>Possuir a certificação AZ104 e AZ305</a:t>
            </a:r>
          </a:p>
          <a:p>
            <a:r>
              <a:rPr lang="pt-BR" sz="2800" dirty="0">
                <a:solidFill>
                  <a:srgbClr val="494949"/>
                </a:solidFill>
              </a:rPr>
              <a:t>Tópicos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94949"/>
                </a:solidFill>
              </a:rPr>
              <a:t>Design identity, governance, and monitoring solutions (25–30%)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94949"/>
                </a:solidFill>
              </a:rPr>
              <a:t>Design data storage solutions (20–25%)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94949"/>
                </a:solidFill>
              </a:rPr>
              <a:t>Design business continuity solutions (15–20%)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94949"/>
                </a:solidFill>
              </a:rPr>
              <a:t>Design infrastructure solutions (30–35%)</a:t>
            </a:r>
          </a:p>
          <a:p>
            <a:r>
              <a:rPr lang="pt-BR" sz="2400" dirty="0">
                <a:solidFill>
                  <a:srgbClr val="494949"/>
                </a:solidFill>
              </a:rPr>
              <a:t>Dicas: Conceitos sobre containers, Azure Kubernetes Services, Gerenciamento de segurança, monitoramento, dimensionamento de pods e cluster, Atualização do Cluster, Volumes e armazenamento, Tipos de Redes,</a:t>
            </a:r>
          </a:p>
          <a:p>
            <a:r>
              <a:rPr lang="pt-BR" sz="2400" dirty="0">
                <a:solidFill>
                  <a:srgbClr val="494949"/>
                </a:solidFill>
              </a:rPr>
              <a:t>Ingress e load balancer, compatibilidade de imagens Docker, Azure Container Registry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36C48A-FDA7-BE78-2A1D-C4CE8C14FB97}"/>
              </a:ext>
            </a:extLst>
          </p:cNvPr>
          <p:cNvSpPr txBox="1"/>
          <p:nvPr/>
        </p:nvSpPr>
        <p:spPr>
          <a:xfrm>
            <a:off x="402128" y="6176031"/>
            <a:ext cx="117479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/>
              <a:t>https://learn.microsoft.com/pt-br/credentials/certifications/azure-solutions-architect/</a:t>
            </a:r>
          </a:p>
        </p:txBody>
      </p:sp>
      <p:pic>
        <p:nvPicPr>
          <p:cNvPr id="2050" name="Picture 2" descr="AZ-305 Azure Solutions Architect: Everthing You Should Know">
            <a:extLst>
              <a:ext uri="{FF2B5EF4-FFF2-40B4-BE49-F238E27FC236}">
                <a16:creationId xmlns:a16="http://schemas.microsoft.com/office/drawing/2014/main" id="{785F1770-7484-9425-49C2-C8B9C6EB0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8711" y="33627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92429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595A1-C2B4-FA8D-C4D8-E3BC7AA99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C3A248-5911-8C83-79E1-FA15A8022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9982198" cy="917575"/>
          </a:xfrm>
        </p:spPr>
        <p:txBody>
          <a:bodyPr/>
          <a:lstStyle/>
          <a:p>
            <a:r>
              <a:rPr lang="en-US" sz="3700" b="1" dirty="0">
                <a:solidFill>
                  <a:schemeClr val="accent3">
                    <a:lumMod val="75000"/>
                  </a:schemeClr>
                </a:solidFill>
              </a:rPr>
              <a:t>AWS Certified Solutions Architect – Associate</a:t>
            </a:r>
            <a:endParaRPr lang="pt-BR" sz="37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9FC10D-5CCC-B053-F6E2-973180B658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144" y="1179704"/>
            <a:ext cx="10058400" cy="2603790"/>
          </a:xfrm>
        </p:spPr>
        <p:txBody>
          <a:bodyPr/>
          <a:lstStyle/>
          <a:p>
            <a:r>
              <a:rPr lang="pt-BR" sz="2800" dirty="0">
                <a:solidFill>
                  <a:srgbClr val="494949"/>
                </a:solidFill>
              </a:rPr>
              <a:t>Tópicos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Criação de arquiteturas seguras (30%)</a:t>
            </a:r>
            <a:endParaRPr lang="en-US" sz="2400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Criação de arquiteturas resilientes (26%)</a:t>
            </a:r>
            <a:endParaRPr lang="en-US" sz="2400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Criação de arquiteturas de alto desempenho (24%)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 Criação de arquiteturas com custo otimizado (20%)</a:t>
            </a:r>
          </a:p>
          <a:p>
            <a:r>
              <a:rPr lang="pt-BR" sz="2400" dirty="0">
                <a:solidFill>
                  <a:srgbClr val="494949"/>
                </a:solidFill>
              </a:rPr>
              <a:t>Dicas: Visão geral sobre o </a:t>
            </a:r>
            <a:r>
              <a:rPr lang="pt-BR" sz="2400" dirty="0" err="1">
                <a:solidFill>
                  <a:srgbClr val="494949"/>
                </a:solidFill>
              </a:rPr>
              <a:t>Amazon</a:t>
            </a:r>
            <a:r>
              <a:rPr lang="pt-BR" sz="2400" dirty="0">
                <a:solidFill>
                  <a:srgbClr val="494949"/>
                </a:solidFill>
              </a:rPr>
              <a:t> </a:t>
            </a:r>
            <a:r>
              <a:rPr lang="pt-BR" sz="2400" dirty="0" err="1">
                <a:solidFill>
                  <a:srgbClr val="494949"/>
                </a:solidFill>
              </a:rPr>
              <a:t>Elastic</a:t>
            </a:r>
            <a:r>
              <a:rPr lang="pt-BR" sz="2400" dirty="0">
                <a:solidFill>
                  <a:srgbClr val="494949"/>
                </a:solidFill>
              </a:rPr>
              <a:t> Kubernetes Service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83490B7-1D65-B8E2-3AD6-856396C80C14}"/>
              </a:ext>
            </a:extLst>
          </p:cNvPr>
          <p:cNvSpPr txBox="1"/>
          <p:nvPr/>
        </p:nvSpPr>
        <p:spPr>
          <a:xfrm>
            <a:off x="402128" y="6176031"/>
            <a:ext cx="117479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/>
              <a:t>https://aws.amazon.com/pt/certification/certified-solutions-architect-associate/</a:t>
            </a:r>
          </a:p>
        </p:txBody>
      </p:sp>
      <p:pic>
        <p:nvPicPr>
          <p:cNvPr id="1026" name="Picture 2" descr="Distintivo AWS Certified Solutions Architect &amp;mdash; Associate">
            <a:extLst>
              <a:ext uri="{FF2B5EF4-FFF2-40B4-BE49-F238E27FC236}">
                <a16:creationId xmlns:a16="http://schemas.microsoft.com/office/drawing/2014/main" id="{F343B1BB-FF48-8C04-168C-03BC70DCB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5837" y="418383"/>
            <a:ext cx="2285999" cy="228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98248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0A019-FA75-A6CC-ED47-C6A0DEB09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ACBD20-43DE-4D1B-4CA8-B6D73DAF8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9982198" cy="917575"/>
          </a:xfrm>
        </p:spPr>
        <p:txBody>
          <a:bodyPr/>
          <a:lstStyle/>
          <a:p>
            <a:r>
              <a:rPr lang="en-US" sz="3700" b="1" dirty="0">
                <a:solidFill>
                  <a:schemeClr val="accent3">
                    <a:lumMod val="75000"/>
                  </a:schemeClr>
                </a:solidFill>
              </a:rPr>
              <a:t>AWS Certified Solutions Architect – Professional</a:t>
            </a:r>
            <a:endParaRPr lang="pt-BR" sz="37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E04720-5C37-7930-60CB-943C101EB0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144" y="1179704"/>
            <a:ext cx="10058400" cy="3010055"/>
          </a:xfrm>
        </p:spPr>
        <p:txBody>
          <a:bodyPr/>
          <a:lstStyle/>
          <a:p>
            <a:r>
              <a:rPr lang="pt-BR" sz="2800" dirty="0">
                <a:solidFill>
                  <a:srgbClr val="494949"/>
                </a:solidFill>
              </a:rPr>
              <a:t>Tópicos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Soluções de design de complexidade organizacional (26%)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Design de novas soluções (29%)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Melhoria contínua das soluções existentes (25%)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Aceleração da migração e da modernização da carga de trabalho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94949"/>
                </a:solidFill>
              </a:rPr>
              <a:t>(20%)</a:t>
            </a:r>
          </a:p>
          <a:p>
            <a:r>
              <a:rPr lang="pt-BR" sz="2400" dirty="0">
                <a:solidFill>
                  <a:srgbClr val="494949"/>
                </a:solidFill>
              </a:rPr>
              <a:t>Dicas: Visão geral sobre o </a:t>
            </a:r>
            <a:r>
              <a:rPr lang="pt-BR" sz="2400" dirty="0" err="1">
                <a:solidFill>
                  <a:srgbClr val="494949"/>
                </a:solidFill>
              </a:rPr>
              <a:t>Amazon</a:t>
            </a:r>
            <a:r>
              <a:rPr lang="pt-BR" sz="2400" dirty="0">
                <a:solidFill>
                  <a:srgbClr val="494949"/>
                </a:solidFill>
              </a:rPr>
              <a:t> </a:t>
            </a:r>
            <a:r>
              <a:rPr lang="pt-BR" sz="2400" dirty="0" err="1">
                <a:solidFill>
                  <a:srgbClr val="494949"/>
                </a:solidFill>
              </a:rPr>
              <a:t>Elastic</a:t>
            </a:r>
            <a:r>
              <a:rPr lang="pt-BR" sz="2400" dirty="0">
                <a:solidFill>
                  <a:srgbClr val="494949"/>
                </a:solidFill>
              </a:rPr>
              <a:t> Kubernetes Service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ECA79AE-0CE0-E05F-5676-923470B8E1D6}"/>
              </a:ext>
            </a:extLst>
          </p:cNvPr>
          <p:cNvSpPr txBox="1"/>
          <p:nvPr/>
        </p:nvSpPr>
        <p:spPr>
          <a:xfrm>
            <a:off x="402128" y="6176031"/>
            <a:ext cx="117479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/>
              <a:t>https://aws.amazon.com/pt/certification/certified-solutions-architect-professional/</a:t>
            </a:r>
          </a:p>
        </p:txBody>
      </p:sp>
      <p:pic>
        <p:nvPicPr>
          <p:cNvPr id="2050" name="Picture 2" descr="Distintivo AWS Certified Solutions Architect - Professional">
            <a:extLst>
              <a:ext uri="{FF2B5EF4-FFF2-40B4-BE49-F238E27FC236}">
                <a16:creationId xmlns:a16="http://schemas.microsoft.com/office/drawing/2014/main" id="{1F49C46C-6A1A-D44F-5A88-24E1D1DD9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447" y="295219"/>
            <a:ext cx="2311192" cy="231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17178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24326-7EB9-E333-2DF1-5DB37AACC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8049BE-E133-516C-DAA0-4CB6AC845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9982198" cy="917575"/>
          </a:xfrm>
        </p:spPr>
        <p:txBody>
          <a:bodyPr/>
          <a:lstStyle/>
          <a:p>
            <a:r>
              <a:rPr lang="en-US" sz="3700" b="1" dirty="0">
                <a:solidFill>
                  <a:schemeClr val="accent3">
                    <a:lumMod val="75000"/>
                  </a:schemeClr>
                </a:solidFill>
              </a:rPr>
              <a:t>Introduction to Kubernetes - LFS158</a:t>
            </a:r>
            <a:endParaRPr lang="pt-BR" sz="37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49FEBC1-319A-684A-DB7B-1F5CCEFE1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144" y="1179704"/>
            <a:ext cx="8381893" cy="476438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Gratuita e totalmente online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Básico de orquestração de containers com </a:t>
            </a:r>
            <a:r>
              <a:rPr lang="pt-BR" sz="3200" dirty="0" err="1">
                <a:solidFill>
                  <a:srgbClr val="494949"/>
                </a:solidFill>
              </a:rPr>
              <a:t>Kubernetes</a:t>
            </a:r>
            <a:endParaRPr lang="pt-BR" sz="3200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Principais estruturas e objetos de um cluster </a:t>
            </a:r>
            <a:r>
              <a:rPr lang="pt-BR" sz="3200" dirty="0" err="1">
                <a:solidFill>
                  <a:srgbClr val="494949"/>
                </a:solidFill>
              </a:rPr>
              <a:t>Kubernetes</a:t>
            </a:r>
            <a:endParaRPr lang="pt-BR" sz="3200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15-20 horas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393468C-A07F-A120-F33A-17A3BC6E5A8A}"/>
              </a:ext>
            </a:extLst>
          </p:cNvPr>
          <p:cNvSpPr txBox="1"/>
          <p:nvPr/>
        </p:nvSpPr>
        <p:spPr>
          <a:xfrm>
            <a:off x="402128" y="6176031"/>
            <a:ext cx="117479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/>
              <a:t>https://training.linuxfoundation.org/training/introduction-to-kubernetes/</a:t>
            </a:r>
          </a:p>
        </p:txBody>
      </p:sp>
      <p:pic>
        <p:nvPicPr>
          <p:cNvPr id="7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ACE25492-0387-10DB-A125-DAA32F4EA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7740" y="418384"/>
            <a:ext cx="2481591" cy="248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65276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227D9-7197-1F54-6DBD-EE2B47A3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CFEE79-3FF3-5BCB-57D9-7C87D403D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9982198" cy="917575"/>
          </a:xfrm>
        </p:spPr>
        <p:txBody>
          <a:bodyPr/>
          <a:lstStyle/>
          <a:p>
            <a:r>
              <a:rPr lang="en-US" sz="3200" b="1" dirty="0">
                <a:solidFill>
                  <a:schemeClr val="accent3">
                    <a:lumMod val="75000"/>
                  </a:schemeClr>
                </a:solidFill>
              </a:rPr>
              <a:t>Scaling Cloud Native Applications with KEDA - LFEL1014</a:t>
            </a:r>
            <a:endParaRPr lang="pt-BR" sz="3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3DC2E6-53EB-CDE9-4CA5-7F7B0C0973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144" y="1179704"/>
            <a:ext cx="8381893" cy="476438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Gratuita e totalmente online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Foco no projeto cloud </a:t>
            </a:r>
            <a:r>
              <a:rPr lang="pt-BR" sz="3200" dirty="0" err="1">
                <a:solidFill>
                  <a:srgbClr val="494949"/>
                </a:solidFill>
              </a:rPr>
              <a:t>native</a:t>
            </a:r>
            <a:r>
              <a:rPr lang="pt-BR" sz="3200" dirty="0">
                <a:solidFill>
                  <a:srgbClr val="494949"/>
                </a:solidFill>
              </a:rPr>
              <a:t> </a:t>
            </a:r>
            <a:r>
              <a:rPr lang="pt-BR" sz="3200" b="1" dirty="0">
                <a:solidFill>
                  <a:srgbClr val="494949"/>
                </a:solidFill>
              </a:rPr>
              <a:t>KEDA - </a:t>
            </a:r>
            <a:r>
              <a:rPr lang="pt-BR" sz="3200" b="1" dirty="0" err="1">
                <a:solidFill>
                  <a:srgbClr val="494949"/>
                </a:solidFill>
              </a:rPr>
              <a:t>Kubernetes</a:t>
            </a:r>
            <a:r>
              <a:rPr lang="pt-BR" sz="3200" b="1" dirty="0">
                <a:solidFill>
                  <a:srgbClr val="494949"/>
                </a:solidFill>
              </a:rPr>
              <a:t> Event-</a:t>
            </a:r>
            <a:r>
              <a:rPr lang="pt-BR" sz="3200" b="1" dirty="0" err="1">
                <a:solidFill>
                  <a:srgbClr val="494949"/>
                </a:solidFill>
              </a:rPr>
              <a:t>driven</a:t>
            </a:r>
            <a:r>
              <a:rPr lang="pt-BR" sz="3200" b="1" dirty="0">
                <a:solidFill>
                  <a:srgbClr val="494949"/>
                </a:solidFill>
              </a:rPr>
              <a:t> </a:t>
            </a:r>
            <a:r>
              <a:rPr lang="pt-BR" sz="3200" b="1" dirty="0" err="1">
                <a:solidFill>
                  <a:srgbClr val="494949"/>
                </a:solidFill>
              </a:rPr>
              <a:t>Autoscaling</a:t>
            </a:r>
            <a:endParaRPr lang="pt-BR" sz="3200" b="1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Escalabilidade de aplicações utilizando métricas customizadas</a:t>
            </a:r>
          </a:p>
          <a:p>
            <a:endParaRPr lang="pt-BR" sz="3200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60-90 minutos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2F2F017-984D-6796-4A69-2CF624A116F4}"/>
              </a:ext>
            </a:extLst>
          </p:cNvPr>
          <p:cNvSpPr txBox="1"/>
          <p:nvPr/>
        </p:nvSpPr>
        <p:spPr>
          <a:xfrm>
            <a:off x="402128" y="6176031"/>
            <a:ext cx="11747937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700" b="1" dirty="0"/>
              <a:t>https://training.linuxfoundation.org/express-learning/scaling-cloud-native-applications-with-keda-lfel1014/</a:t>
            </a:r>
          </a:p>
        </p:txBody>
      </p:sp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E2A084E-F439-5661-1DE1-02584FB37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437" y="295274"/>
            <a:ext cx="2481591" cy="248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5381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A67F1-AA5B-D3A1-D892-A810647FE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7B4094-3271-2AD1-F05A-0655A2EA3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9982198" cy="917575"/>
          </a:xfrm>
        </p:spPr>
        <p:txBody>
          <a:bodyPr/>
          <a:lstStyle/>
          <a:p>
            <a:r>
              <a:rPr lang="en-US" sz="3700" b="1" dirty="0">
                <a:solidFill>
                  <a:schemeClr val="accent3">
                    <a:lumMod val="75000"/>
                  </a:schemeClr>
                </a:solidFill>
              </a:rPr>
              <a:t>Getting Started with </a:t>
            </a:r>
            <a:r>
              <a:rPr lang="en-US" sz="3700" b="1" dirty="0" err="1">
                <a:solidFill>
                  <a:schemeClr val="accent3">
                    <a:lumMod val="75000"/>
                  </a:schemeClr>
                </a:solidFill>
              </a:rPr>
              <a:t>OpenTelemetry</a:t>
            </a:r>
            <a:r>
              <a:rPr lang="en-US" sz="3700" b="1" dirty="0">
                <a:solidFill>
                  <a:schemeClr val="accent3">
                    <a:lumMod val="75000"/>
                  </a:schemeClr>
                </a:solidFill>
              </a:rPr>
              <a:t> - LFS148</a:t>
            </a:r>
            <a:endParaRPr lang="pt-BR" sz="37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7861BC-0CD7-0592-E9FC-6A0BCDEC67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144" y="1179704"/>
            <a:ext cx="8381893" cy="432118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Gratuita e totalmente online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Foco no projeto cloud </a:t>
            </a:r>
            <a:r>
              <a:rPr lang="pt-BR" sz="3200" dirty="0" err="1">
                <a:solidFill>
                  <a:srgbClr val="494949"/>
                </a:solidFill>
              </a:rPr>
              <a:t>native</a:t>
            </a:r>
            <a:r>
              <a:rPr lang="pt-BR" sz="3200" dirty="0">
                <a:solidFill>
                  <a:srgbClr val="494949"/>
                </a:solidFill>
              </a:rPr>
              <a:t> </a:t>
            </a:r>
            <a:r>
              <a:rPr lang="pt-BR" sz="3200" b="1" dirty="0" err="1">
                <a:solidFill>
                  <a:srgbClr val="494949"/>
                </a:solidFill>
              </a:rPr>
              <a:t>OpenTelemetry</a:t>
            </a:r>
            <a:endParaRPr lang="pt-BR" sz="3200" b="1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 err="1">
                <a:solidFill>
                  <a:srgbClr val="494949"/>
                </a:solidFill>
              </a:rPr>
              <a:t>Observabilidade</a:t>
            </a:r>
            <a:r>
              <a:rPr lang="pt-BR" sz="3200" dirty="0">
                <a:solidFill>
                  <a:srgbClr val="494949"/>
                </a:solidFill>
              </a:rPr>
              <a:t> e monitoramento de aplicações</a:t>
            </a:r>
          </a:p>
          <a:p>
            <a:endParaRPr lang="pt-BR" sz="3200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8-10 horas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AF0D4FF-A650-FC01-FA05-4349327CF1C2}"/>
              </a:ext>
            </a:extLst>
          </p:cNvPr>
          <p:cNvSpPr txBox="1"/>
          <p:nvPr/>
        </p:nvSpPr>
        <p:spPr>
          <a:xfrm>
            <a:off x="402128" y="6176031"/>
            <a:ext cx="117479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/>
              <a:t>https://training.linuxfoundation.org/training/getting-started-with-opentelemetry-lfs148/</a:t>
            </a:r>
          </a:p>
        </p:txBody>
      </p:sp>
      <p:pic>
        <p:nvPicPr>
          <p:cNvPr id="6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A8A6462-478B-D3B3-C412-18488FCF6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7740" y="289941"/>
            <a:ext cx="2481591" cy="248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4023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1916" y="1238303"/>
            <a:ext cx="7692721" cy="5181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Most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Valuable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Professional (MVP)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Docker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Captain</a:t>
            </a: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Multi-Plataform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Technical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Audience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Contributor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(MTAC)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Arquiteto de Soluções/Software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+20 anos de experiência na área de Tecnologia</a:t>
            </a:r>
          </a:p>
          <a:p>
            <a:pPr>
              <a:lnSpc>
                <a:spcPct val="100000"/>
              </a:lnSpc>
            </a:pPr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Community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Leader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Autor Técnico e Palestrante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837" y="36366"/>
            <a:ext cx="5541788" cy="1174896"/>
          </a:xfrm>
        </p:spPr>
        <p:txBody>
          <a:bodyPr anchor="ctr">
            <a:normAutofit/>
          </a:bodyPr>
          <a:lstStyle/>
          <a:p>
            <a:pPr algn="l"/>
            <a:r>
              <a:rPr lang="pt-PT" sz="4488" b="1" dirty="0">
                <a:solidFill>
                  <a:schemeClr val="bg2">
                    <a:lumMod val="25000"/>
                  </a:schemeClr>
                </a:solidFill>
              </a:rPr>
              <a:t>Renato Groffe</a:t>
            </a:r>
          </a:p>
        </p:txBody>
      </p:sp>
      <p:sp>
        <p:nvSpPr>
          <p:cNvPr id="17" name="Content Placeholder 1"/>
          <p:cNvSpPr txBox="1">
            <a:spLocks/>
          </p:cNvSpPr>
          <p:nvPr/>
        </p:nvSpPr>
        <p:spPr>
          <a:xfrm>
            <a:off x="883" y="6589794"/>
            <a:ext cx="12434710" cy="415870"/>
          </a:xfrm>
          <a:prstGeom prst="rect">
            <a:avLst/>
          </a:prstGeom>
          <a:solidFill>
            <a:srgbClr val="292929"/>
          </a:solidFill>
        </p:spPr>
        <p:txBody>
          <a:bodyPr vert="horz" lIns="93247" tIns="46623" rIns="93247" bIns="46623" rtlCol="0">
            <a:noAutofit/>
          </a:bodyPr>
          <a:lstStyle>
            <a:lvl1pPr marL="342900" indent="-3429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836" spc="300" dirty="0">
                <a:solidFill>
                  <a:schemeClr val="bg1"/>
                </a:solidFill>
              </a:rPr>
              <a:t>https://renatogroffe.medium.com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F16374F2-EFE7-4775-AD13-95766DD40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614" y="324965"/>
            <a:ext cx="2064045" cy="2290202"/>
          </a:xfrm>
          <a:prstGeom prst="rect">
            <a:avLst/>
          </a:prstGeom>
        </p:spPr>
      </p:pic>
      <p:pic>
        <p:nvPicPr>
          <p:cNvPr id="9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C942EB67-E85D-42B0-8C54-899E7CBFA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726" y="2935975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Placa branca com texto preto sobre fundo azul&#10;&#10;Descrição gerada automaticamente">
            <a:extLst>
              <a:ext uri="{FF2B5EF4-FFF2-40B4-BE49-F238E27FC236}">
                <a16:creationId xmlns:a16="http://schemas.microsoft.com/office/drawing/2014/main" id="{A06A382F-CB5E-49D3-A714-BF89782F31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042" y="3934147"/>
            <a:ext cx="1733820" cy="173382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1C07B8D-D885-A29F-54DF-949F736538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7226" y="3802062"/>
            <a:ext cx="1905000" cy="1905000"/>
          </a:xfrm>
          <a:prstGeom prst="rect">
            <a:avLst/>
          </a:prstGeom>
        </p:spPr>
      </p:pic>
      <p:pic>
        <p:nvPicPr>
          <p:cNvPr id="4" name="Imagem 3" descr="Uma imagem contendo objeto, relógio, placa, monitor&#10;&#10;Descrição gerada automaticamente">
            <a:extLst>
              <a:ext uri="{FF2B5EF4-FFF2-40B4-BE49-F238E27FC236}">
                <a16:creationId xmlns:a16="http://schemas.microsoft.com/office/drawing/2014/main" id="{A06F26B8-365D-D997-ED41-5D7D50D105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3342" y="5707062"/>
            <a:ext cx="2052933" cy="64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7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8483A-F91E-1101-8DA6-1E18D9ED6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7669DC-EB44-25FF-3749-DC796D4CC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9982198" cy="917575"/>
          </a:xfrm>
        </p:spPr>
        <p:txBody>
          <a:bodyPr/>
          <a:lstStyle/>
          <a:p>
            <a:r>
              <a:rPr lang="en-US" sz="3700" b="1" dirty="0">
                <a:solidFill>
                  <a:schemeClr val="accent3">
                    <a:lumMod val="75000"/>
                  </a:schemeClr>
                </a:solidFill>
              </a:rPr>
              <a:t>Introduction to Istio - LFS144</a:t>
            </a:r>
            <a:endParaRPr lang="pt-BR" sz="37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8635BB-3145-7103-44F3-1A769FDDE7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144" y="1179704"/>
            <a:ext cx="9143893" cy="432118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Gratuita e totalmente online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Foco no projeto cloud </a:t>
            </a:r>
            <a:r>
              <a:rPr lang="pt-BR" sz="3200" dirty="0" err="1">
                <a:solidFill>
                  <a:srgbClr val="494949"/>
                </a:solidFill>
              </a:rPr>
              <a:t>native</a:t>
            </a:r>
            <a:r>
              <a:rPr lang="pt-BR" sz="3200" dirty="0">
                <a:solidFill>
                  <a:srgbClr val="494949"/>
                </a:solidFill>
              </a:rPr>
              <a:t> </a:t>
            </a:r>
            <a:r>
              <a:rPr lang="pt-BR" sz="3200" b="1" dirty="0" err="1">
                <a:solidFill>
                  <a:srgbClr val="494949"/>
                </a:solidFill>
              </a:rPr>
              <a:t>Istio</a:t>
            </a:r>
            <a:endParaRPr lang="pt-BR" sz="3200" b="1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Service </a:t>
            </a:r>
            <a:r>
              <a:rPr lang="pt-BR" sz="3200" dirty="0" err="1">
                <a:solidFill>
                  <a:srgbClr val="494949"/>
                </a:solidFill>
              </a:rPr>
              <a:t>Mesh</a:t>
            </a:r>
            <a:r>
              <a:rPr lang="pt-BR" sz="3200" dirty="0">
                <a:solidFill>
                  <a:srgbClr val="494949"/>
                </a:solidFill>
              </a:rPr>
              <a:t>, comunicação entre microsserviços</a:t>
            </a:r>
          </a:p>
          <a:p>
            <a:endParaRPr lang="pt-BR" sz="3200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20-25 horas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77BD029-6955-B6C9-9A80-EC8B06C12FE2}"/>
              </a:ext>
            </a:extLst>
          </p:cNvPr>
          <p:cNvSpPr txBox="1"/>
          <p:nvPr/>
        </p:nvSpPr>
        <p:spPr>
          <a:xfrm>
            <a:off x="402128" y="6176031"/>
            <a:ext cx="117479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/>
              <a:t>https://training.linuxfoundation.org/training/introduction-to-istio-lfs144/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704D78E-9983-E796-BD4F-9B54D5ECB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8637" y="295274"/>
            <a:ext cx="2481591" cy="248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77497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F34F8-A6C5-2153-8E3B-6758D5876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5D4167-5106-6FB3-AEBC-CC5C1815A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9982198" cy="917575"/>
          </a:xfrm>
        </p:spPr>
        <p:txBody>
          <a:bodyPr/>
          <a:lstStyle/>
          <a:p>
            <a:r>
              <a:rPr lang="en-US" sz="3700" b="1" dirty="0">
                <a:solidFill>
                  <a:schemeClr val="accent3">
                    <a:lumMod val="75000"/>
                  </a:schemeClr>
                </a:solidFill>
              </a:rPr>
              <a:t>Introduction to </a:t>
            </a:r>
            <a:r>
              <a:rPr lang="en-US" sz="3700" b="1" dirty="0" err="1">
                <a:solidFill>
                  <a:schemeClr val="accent3">
                    <a:lumMod val="75000"/>
                  </a:schemeClr>
                </a:solidFill>
              </a:rPr>
              <a:t>GitOps</a:t>
            </a:r>
            <a:r>
              <a:rPr lang="en-US" sz="3700" b="1" dirty="0">
                <a:solidFill>
                  <a:schemeClr val="accent3">
                    <a:lumMod val="75000"/>
                  </a:schemeClr>
                </a:solidFill>
              </a:rPr>
              <a:t> - LFS169</a:t>
            </a:r>
            <a:endParaRPr lang="pt-BR" sz="37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B90361C-0A99-8726-A410-ADF7A376C2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144" y="1179704"/>
            <a:ext cx="9143893" cy="476438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Gratuita e totalmente online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Aborda o uso de projetos cloud </a:t>
            </a:r>
            <a:r>
              <a:rPr lang="pt-BR" sz="3200" dirty="0" err="1">
                <a:solidFill>
                  <a:srgbClr val="494949"/>
                </a:solidFill>
              </a:rPr>
              <a:t>native</a:t>
            </a:r>
            <a:r>
              <a:rPr lang="pt-BR" sz="3200" dirty="0">
                <a:solidFill>
                  <a:srgbClr val="494949"/>
                </a:solidFill>
              </a:rPr>
              <a:t> como </a:t>
            </a:r>
            <a:r>
              <a:rPr lang="pt-BR" sz="3200" b="1" dirty="0">
                <a:solidFill>
                  <a:srgbClr val="494949"/>
                </a:solidFill>
              </a:rPr>
              <a:t>Argo CD </a:t>
            </a:r>
            <a:r>
              <a:rPr lang="pt-BR" sz="3200" dirty="0">
                <a:solidFill>
                  <a:srgbClr val="494949"/>
                </a:solidFill>
              </a:rPr>
              <a:t>e </a:t>
            </a:r>
            <a:r>
              <a:rPr lang="pt-BR" sz="3200" b="1" dirty="0">
                <a:solidFill>
                  <a:srgbClr val="494949"/>
                </a:solidFill>
              </a:rPr>
              <a:t>Flux CD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Deployment de estruturas em clusters </a:t>
            </a:r>
            <a:r>
              <a:rPr lang="pt-BR" sz="3200" dirty="0" err="1">
                <a:solidFill>
                  <a:srgbClr val="494949"/>
                </a:solidFill>
              </a:rPr>
              <a:t>Kubernetes</a:t>
            </a:r>
            <a:r>
              <a:rPr lang="pt-BR" sz="3200" dirty="0">
                <a:solidFill>
                  <a:srgbClr val="494949"/>
                </a:solidFill>
              </a:rPr>
              <a:t> utilizando práticas de </a:t>
            </a:r>
            <a:r>
              <a:rPr lang="pt-BR" sz="3200">
                <a:solidFill>
                  <a:srgbClr val="494949"/>
                </a:solidFill>
              </a:rPr>
              <a:t>GitOps</a:t>
            </a:r>
            <a:endParaRPr lang="pt-BR" sz="3200" dirty="0">
              <a:solidFill>
                <a:srgbClr val="494949"/>
              </a:solidFill>
            </a:endParaRPr>
          </a:p>
          <a:p>
            <a:endParaRPr lang="pt-BR" sz="3200" dirty="0">
              <a:solidFill>
                <a:srgbClr val="494949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2-4 horas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FB172AA-0B08-5A37-8C76-DE9840F373DA}"/>
              </a:ext>
            </a:extLst>
          </p:cNvPr>
          <p:cNvSpPr txBox="1"/>
          <p:nvPr/>
        </p:nvSpPr>
        <p:spPr>
          <a:xfrm>
            <a:off x="402128" y="6176031"/>
            <a:ext cx="117479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/>
              <a:t>https://training.linuxfoundation.org/training/introduction-to-gitops-lfs169/</a:t>
            </a:r>
          </a:p>
        </p:txBody>
      </p:sp>
      <p:pic>
        <p:nvPicPr>
          <p:cNvPr id="6" name="Imagem 5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C8A7FA29-AF24-4A40-8FAA-31F4F0598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471" y="304656"/>
            <a:ext cx="2517697" cy="251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49998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F1B8F-19DE-9BE4-A8B4-432196E50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E0807E-36AC-8AD9-3F50-B871AC910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Conteúdos desta apresentação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ACCC6BF0-D6FB-00C3-C219-12D490A49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2200" y="4470506"/>
            <a:ext cx="2261276" cy="178569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1148118-11A6-1B8E-1760-D0907FD6AA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358" r="31153" b="27022"/>
          <a:stretch/>
        </p:blipFill>
        <p:spPr>
          <a:xfrm>
            <a:off x="6218236" y="4294823"/>
            <a:ext cx="2367390" cy="2224278"/>
          </a:xfrm>
          <a:prstGeom prst="rect">
            <a:avLst/>
          </a:prstGeom>
        </p:spPr>
      </p:pic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539A6826-272E-D6C6-4A96-33E9A1F32D57}"/>
              </a:ext>
            </a:extLst>
          </p:cNvPr>
          <p:cNvSpPr>
            <a:spLocks noGrp="1"/>
          </p:cNvSpPr>
          <p:nvPr/>
        </p:nvSpPr>
        <p:spPr>
          <a:xfrm>
            <a:off x="1227137" y="3617497"/>
            <a:ext cx="9982201" cy="48936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200" b="1" dirty="0">
                <a:solidFill>
                  <a:schemeClr val="bg1"/>
                </a:solidFill>
              </a:rPr>
              <a:t>github.com/renatogroffe/CertificacoesKubernetes_DevOpsExperience-2025-01</a:t>
            </a:r>
          </a:p>
        </p:txBody>
      </p:sp>
      <p:pic>
        <p:nvPicPr>
          <p:cNvPr id="11" name="Imagem 10" descr="Código QR&#10;&#10;Descrição gerada automaticamente">
            <a:extLst>
              <a:ext uri="{FF2B5EF4-FFF2-40B4-BE49-F238E27FC236}">
                <a16:creationId xmlns:a16="http://schemas.microsoft.com/office/drawing/2014/main" id="{D5B5BB8C-0BF7-4E33-270E-42B13301B0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4879" y="1326168"/>
            <a:ext cx="2157193" cy="215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4098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/>
          <p:cNvGrpSpPr/>
          <p:nvPr/>
        </p:nvGrpSpPr>
        <p:grpSpPr>
          <a:xfrm>
            <a:off x="0" y="0"/>
            <a:ext cx="12436475" cy="7078662"/>
            <a:chOff x="0" y="5843723"/>
            <a:chExt cx="12436475" cy="1150802"/>
          </a:xfrm>
        </p:grpSpPr>
        <p:sp>
          <p:nvSpPr>
            <p:cNvPr id="7" name="Retângulo 6"/>
            <p:cNvSpPr/>
            <p:nvPr/>
          </p:nvSpPr>
          <p:spPr bwMode="auto">
            <a:xfrm>
              <a:off x="0" y="5854505"/>
              <a:ext cx="12436475" cy="1140020"/>
            </a:xfrm>
            <a:prstGeom prst="rect">
              <a:avLst/>
            </a:prstGeom>
            <a:solidFill>
              <a:srgbClr val="292929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tângulo 7"/>
            <p:cNvSpPr/>
            <p:nvPr/>
          </p:nvSpPr>
          <p:spPr bwMode="auto">
            <a:xfrm>
              <a:off x="0" y="5843723"/>
              <a:ext cx="12436475" cy="10782"/>
            </a:xfrm>
            <a:prstGeom prst="rect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E4A19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50825" y="5169852"/>
            <a:ext cx="11934824" cy="627864"/>
          </a:xfrm>
        </p:spPr>
        <p:txBody>
          <a:bodyPr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Título 3">
            <a:extLst>
              <a:ext uri="{FF2B5EF4-FFF2-40B4-BE49-F238E27FC236}">
                <a16:creationId xmlns:a16="http://schemas.microsoft.com/office/drawing/2014/main" id="{1581A68B-F4F2-4842-B63E-4808CD8AE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837" y="2883852"/>
            <a:ext cx="4876800" cy="1181862"/>
          </a:xfrm>
        </p:spPr>
        <p:txBody>
          <a:bodyPr/>
          <a:lstStyle/>
          <a:p>
            <a:r>
              <a:rPr lang="pt-BR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20767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8437" y="1211262"/>
            <a:ext cx="7848600" cy="5181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Most </a:t>
            </a:r>
            <a:r>
              <a:rPr lang="pt-BR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Valuable</a:t>
            </a:r>
            <a:r>
              <a:rPr lang="pt-B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Professional (MVP)</a:t>
            </a:r>
          </a:p>
          <a:p>
            <a:pPr>
              <a:lnSpc>
                <a:spcPct val="100000"/>
              </a:lnSpc>
            </a:pPr>
            <a:endParaRPr lang="pt-BR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Instrutor autorizado Microsoft (MCT), AWS e NVIDIA na Ka Solution</a:t>
            </a:r>
          </a:p>
          <a:p>
            <a:pPr marL="0" indent="0">
              <a:lnSpc>
                <a:spcPct val="100000"/>
              </a:lnSpc>
              <a:buNone/>
            </a:pPr>
            <a:endParaRPr lang="pt-BR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pt-B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Professor universitário na UNIVILLE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837" y="36366"/>
            <a:ext cx="5541788" cy="1174896"/>
          </a:xfrm>
        </p:spPr>
        <p:txBody>
          <a:bodyPr anchor="ctr">
            <a:normAutofit/>
          </a:bodyPr>
          <a:lstStyle/>
          <a:p>
            <a:pPr algn="l"/>
            <a:r>
              <a:rPr lang="pt-PT" sz="4488" b="1" dirty="0">
                <a:solidFill>
                  <a:schemeClr val="bg2">
                    <a:lumMod val="25000"/>
                  </a:schemeClr>
                </a:solidFill>
              </a:rPr>
              <a:t>Walter Coan</a:t>
            </a:r>
          </a:p>
        </p:txBody>
      </p:sp>
      <p:sp>
        <p:nvSpPr>
          <p:cNvPr id="17" name="Content Placeholder 1"/>
          <p:cNvSpPr txBox="1">
            <a:spLocks/>
          </p:cNvSpPr>
          <p:nvPr/>
        </p:nvSpPr>
        <p:spPr>
          <a:xfrm>
            <a:off x="883" y="6589794"/>
            <a:ext cx="12434710" cy="415870"/>
          </a:xfrm>
          <a:prstGeom prst="rect">
            <a:avLst/>
          </a:prstGeom>
          <a:solidFill>
            <a:srgbClr val="292929"/>
          </a:solidFill>
        </p:spPr>
        <p:txBody>
          <a:bodyPr vert="horz" lIns="93247" tIns="46623" rIns="93247" bIns="46623" rtlCol="0">
            <a:noAutofit/>
          </a:bodyPr>
          <a:lstStyle>
            <a:lvl1pPr marL="342900" indent="-3429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ts val="2600"/>
              </a:lnSpc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accent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836" spc="300" dirty="0">
                <a:solidFill>
                  <a:schemeClr val="bg1"/>
                </a:solidFill>
              </a:rPr>
              <a:t>https://www.waltercoan.com.br</a:t>
            </a:r>
          </a:p>
        </p:txBody>
      </p:sp>
      <p:pic>
        <p:nvPicPr>
          <p:cNvPr id="9" name="Picture 2" descr="http://www.codeisahighway.com/content/images/2015/10/MVP_Logo_Horizontal_Preferred_Cyan300_RGB_300ppi.png">
            <a:extLst>
              <a:ext uri="{FF2B5EF4-FFF2-40B4-BE49-F238E27FC236}">
                <a16:creationId xmlns:a16="http://schemas.microsoft.com/office/drawing/2014/main" id="{C942EB67-E85D-42B0-8C54-899E7CBFA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726" y="3083121"/>
            <a:ext cx="2052933" cy="8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 descr="Foto em preto e branco de homem com óculos de grau&#10;&#10;Descrição gerada automaticamente">
            <a:extLst>
              <a:ext uri="{FF2B5EF4-FFF2-40B4-BE49-F238E27FC236}">
                <a16:creationId xmlns:a16="http://schemas.microsoft.com/office/drawing/2014/main" id="{2953D49F-2520-9C1F-DE3E-6F3952798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6010" y="685239"/>
            <a:ext cx="2182638" cy="218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64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1916" y="1439861"/>
            <a:ext cx="11426521" cy="498004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sz="3200" dirty="0">
                <a:solidFill>
                  <a:schemeClr val="tx1">
                    <a:lumMod val="50000"/>
                  </a:schemeClr>
                </a:solidFill>
              </a:rPr>
              <a:t>Eventos online e gratuitos</a:t>
            </a:r>
            <a:br>
              <a:rPr lang="pt-BR" sz="320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pt-BR" sz="3200" b="1" u="sng" dirty="0">
                <a:solidFill>
                  <a:schemeClr val="tx1">
                    <a:lumMod val="50000"/>
                  </a:schemeClr>
                </a:solidFill>
              </a:rPr>
              <a:t>https://www.meetup.com/dotnet-Sao-Paulo/</a:t>
            </a:r>
          </a:p>
          <a:p>
            <a:pPr marL="0" indent="0">
              <a:lnSpc>
                <a:spcPct val="100000"/>
              </a:lnSpc>
              <a:buNone/>
            </a:pPr>
            <a:endParaRPr lang="pt-BR" sz="3200" b="1" u="sng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837" y="36366"/>
            <a:ext cx="10820400" cy="1174896"/>
          </a:xfrm>
        </p:spPr>
        <p:txBody>
          <a:bodyPr anchor="ctr">
            <a:normAutofit/>
          </a:bodyPr>
          <a:lstStyle/>
          <a:p>
            <a:pPr algn="l"/>
            <a:r>
              <a:rPr lang="pt-PT" sz="4488" b="1" dirty="0">
                <a:solidFill>
                  <a:schemeClr val="bg2">
                    <a:lumMod val="25000"/>
                  </a:schemeClr>
                </a:solidFill>
              </a:rPr>
              <a:t>Participe de nossas iniciativas gratuitas</a:t>
            </a:r>
          </a:p>
        </p:txBody>
      </p:sp>
      <p:pic>
        <p:nvPicPr>
          <p:cNvPr id="5" name="Imagem 4" descr="Código QR&#10;&#10;Descrição gerada automaticamente">
            <a:extLst>
              <a:ext uri="{FF2B5EF4-FFF2-40B4-BE49-F238E27FC236}">
                <a16:creationId xmlns:a16="http://schemas.microsoft.com/office/drawing/2014/main" id="{FB8779B3-73CC-6E2D-176A-FE27BD34E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137" y="3497262"/>
            <a:ext cx="2362200" cy="23622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BED8B22-7603-A627-207A-9628AA026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837" y="1363662"/>
            <a:ext cx="2113260" cy="132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83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1916" y="1439861"/>
            <a:ext cx="11426521" cy="498004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sz="3200" dirty="0">
                <a:solidFill>
                  <a:schemeClr val="tx1">
                    <a:lumMod val="50000"/>
                  </a:schemeClr>
                </a:solidFill>
              </a:rPr>
              <a:t>Eventos online e gratuitos</a:t>
            </a:r>
            <a:br>
              <a:rPr lang="pt-BR" sz="320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pt-BR" sz="3200" b="1" u="sng" dirty="0">
                <a:solidFill>
                  <a:schemeClr val="tx1">
                    <a:lumMod val="50000"/>
                  </a:schemeClr>
                </a:solidFill>
              </a:rPr>
              <a:t>https://bit.ly/canaldotnet-whatsapp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0837" y="36366"/>
            <a:ext cx="10820400" cy="1174896"/>
          </a:xfrm>
        </p:spPr>
        <p:txBody>
          <a:bodyPr anchor="ctr">
            <a:noAutofit/>
          </a:bodyPr>
          <a:lstStyle/>
          <a:p>
            <a:pPr algn="l"/>
            <a:r>
              <a:rPr lang="pt-PT" sz="3600" b="1" dirty="0">
                <a:solidFill>
                  <a:schemeClr val="bg2">
                    <a:lumMod val="25000"/>
                  </a:schemeClr>
                </a:solidFill>
              </a:rPr>
              <a:t>Participe também no WhatsApp (Grupo de Divulgação)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FBEBD77D-D742-3D0A-1CA8-A7B0424FEF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71037" y="1240195"/>
            <a:ext cx="1329991" cy="1337591"/>
          </a:xfrm>
          <a:prstGeom prst="rect">
            <a:avLst/>
          </a:prstGeom>
        </p:spPr>
      </p:pic>
      <p:pic>
        <p:nvPicPr>
          <p:cNvPr id="7" name="Imagem 6" descr="Código QR&#10;&#10;Descrição gerada automaticamente">
            <a:extLst>
              <a:ext uri="{FF2B5EF4-FFF2-40B4-BE49-F238E27FC236}">
                <a16:creationId xmlns:a16="http://schemas.microsoft.com/office/drawing/2014/main" id="{F844DBDF-70CF-1855-457A-BC1978C2EF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637" y="3506530"/>
            <a:ext cx="2437997" cy="2437997"/>
          </a:xfrm>
          <a:prstGeom prst="rect">
            <a:avLst/>
          </a:prstGeom>
        </p:spPr>
      </p:pic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6B1554A7-6563-DC89-75D8-57975CC8494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" r="3" b="3"/>
          <a:stretch/>
        </p:blipFill>
        <p:spPr>
          <a:xfrm>
            <a:off x="8123237" y="1352239"/>
            <a:ext cx="1185191" cy="1185191"/>
          </a:xfrm>
          <a:custGeom>
            <a:avLst/>
            <a:gdLst/>
            <a:ahLst/>
            <a:cxnLst/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  <a:ln w="25400">
            <a:noFill/>
          </a:ln>
        </p:spPr>
      </p:pic>
    </p:spTree>
    <p:extLst>
      <p:ext uri="{BB962C8B-B14F-4D97-AF65-F5344CB8AC3E}">
        <p14:creationId xmlns:p14="http://schemas.microsoft.com/office/powerpoint/2010/main" val="20785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3">
                    <a:lumMod val="75000"/>
                  </a:schemeClr>
                </a:solidFill>
              </a:rPr>
              <a:t>Conteúdos desta apresentação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928C504E-4007-22AA-1FF2-D4717856C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2200" y="4470506"/>
            <a:ext cx="2261276" cy="178569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499FCB7-04B9-5761-1804-E77361B004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358" r="31153" b="27022"/>
          <a:stretch/>
        </p:blipFill>
        <p:spPr>
          <a:xfrm>
            <a:off x="6218236" y="4294823"/>
            <a:ext cx="2367390" cy="2224278"/>
          </a:xfrm>
          <a:prstGeom prst="rect">
            <a:avLst/>
          </a:prstGeom>
        </p:spPr>
      </p:pic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/>
        </p:nvSpPr>
        <p:spPr>
          <a:xfrm>
            <a:off x="1227137" y="3617497"/>
            <a:ext cx="9982201" cy="48936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200" b="1" dirty="0">
                <a:solidFill>
                  <a:schemeClr val="bg1"/>
                </a:solidFill>
              </a:rPr>
              <a:t>github.com/renatogroffe/CertificacoesKubernetes_DevOpsExperience-2025-01</a:t>
            </a:r>
          </a:p>
        </p:txBody>
      </p:sp>
      <p:pic>
        <p:nvPicPr>
          <p:cNvPr id="11" name="Imagem 10" descr="Código QR&#10;&#10;Descrição gerada automaticamente">
            <a:extLst>
              <a:ext uri="{FF2B5EF4-FFF2-40B4-BE49-F238E27FC236}">
                <a16:creationId xmlns:a16="http://schemas.microsoft.com/office/drawing/2014/main" id="{8398E384-91F5-662A-3DAB-E030B2966D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4879" y="1326168"/>
            <a:ext cx="2157193" cy="215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1793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DE097F-4825-4D14-B7FB-8434EC3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3">
                    <a:lumMod val="75000"/>
                  </a:schemeClr>
                </a:solidFill>
              </a:rPr>
              <a:t>Agenda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F01629-F01C-4AE7-B7DB-6087E6CFCF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519205"/>
            <a:ext cx="11810999" cy="251145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Certificações CNCF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Certificações Microsoft Azure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Certificações AWS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494949"/>
                </a:solidFill>
              </a:rPr>
              <a:t>Certificações/treinamentos gratuitos Linux Foundation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E43C2B92-AD53-46D6-6863-C8D2150D3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2200" y="4470506"/>
            <a:ext cx="2261276" cy="178569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6DF4E7B-ECF7-E13E-4A67-9AF40F6A0C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358" r="31153" b="27022"/>
          <a:stretch/>
        </p:blipFill>
        <p:spPr>
          <a:xfrm>
            <a:off x="6218236" y="4294823"/>
            <a:ext cx="2367390" cy="222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9069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8EC3D-B183-333E-31A7-730DA33B9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A960F9-6D1B-ADCA-45BE-A94EF8B6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9982198" cy="917575"/>
          </a:xfrm>
        </p:spPr>
        <p:txBody>
          <a:bodyPr/>
          <a:lstStyle/>
          <a:p>
            <a:r>
              <a:rPr lang="en-US" sz="4000" b="1" dirty="0">
                <a:solidFill>
                  <a:schemeClr val="accent3">
                    <a:lumMod val="75000"/>
                  </a:schemeClr>
                </a:solidFill>
              </a:rPr>
              <a:t>Certified Kubernetes and Cloud Native Associate</a:t>
            </a:r>
            <a:endParaRPr lang="pt-BR" sz="4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2F59FEB-BB4F-E7D6-0C80-AC391ED750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037" y="1241738"/>
            <a:ext cx="9601200" cy="4770537"/>
          </a:xfrm>
        </p:spPr>
        <p:txBody>
          <a:bodyPr/>
          <a:lstStyle/>
          <a:p>
            <a:r>
              <a:rPr lang="pt-BR" sz="3200" dirty="0">
                <a:solidFill>
                  <a:srgbClr val="494949"/>
                </a:solidFill>
              </a:rPr>
              <a:t>Prova introdutória da CNCF (teórico)</a:t>
            </a:r>
          </a:p>
          <a:p>
            <a:r>
              <a:rPr lang="pt-BR" sz="3200" dirty="0">
                <a:solidFill>
                  <a:srgbClr val="494949"/>
                </a:solidFill>
              </a:rPr>
              <a:t>Tópicos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Kubernetes Fundamentals (46%)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Container </a:t>
            </a:r>
            <a:r>
              <a:rPr lang="pt-BR" sz="3200" dirty="0" err="1">
                <a:solidFill>
                  <a:srgbClr val="494949"/>
                </a:solidFill>
              </a:rPr>
              <a:t>Orchestration</a:t>
            </a:r>
            <a:r>
              <a:rPr lang="pt-BR" sz="3200" dirty="0">
                <a:solidFill>
                  <a:srgbClr val="494949"/>
                </a:solidFill>
              </a:rPr>
              <a:t> (22%)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Cloud Native Architecture (16%)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Cloud Native </a:t>
            </a:r>
            <a:r>
              <a:rPr lang="pt-BR" sz="3200" dirty="0" err="1">
                <a:solidFill>
                  <a:srgbClr val="494949"/>
                </a:solidFill>
              </a:rPr>
              <a:t>Observability</a:t>
            </a:r>
            <a:r>
              <a:rPr lang="pt-BR" sz="3200" dirty="0">
                <a:solidFill>
                  <a:srgbClr val="494949"/>
                </a:solidFill>
              </a:rPr>
              <a:t> (8%)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Cloud Native Application Delivery (8%)</a:t>
            </a:r>
          </a:p>
          <a:p>
            <a:r>
              <a:rPr lang="pt-BR" sz="2000" dirty="0">
                <a:solidFill>
                  <a:srgbClr val="494949"/>
                </a:solidFill>
              </a:rPr>
              <a:t>Dicas: CNCF Ecosystem, Cloud Native Concepts, Virtualização, </a:t>
            </a:r>
            <a:r>
              <a:rPr lang="pt-BR" sz="2000" dirty="0" err="1">
                <a:solidFill>
                  <a:srgbClr val="494949"/>
                </a:solidFill>
              </a:rPr>
              <a:t>Containerização</a:t>
            </a:r>
            <a:r>
              <a:rPr lang="pt-BR" sz="2000" dirty="0">
                <a:solidFill>
                  <a:srgbClr val="494949"/>
                </a:solidFill>
              </a:rPr>
              <a:t> e Orquestração, DevOps,  Kubernetes Topics/Commands, Linux Fundamental, Conceitos básicos de nuvem,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479DE41-1FE8-67ED-B9A8-EA49287B1B73}"/>
              </a:ext>
            </a:extLst>
          </p:cNvPr>
          <p:cNvSpPr txBox="1"/>
          <p:nvPr/>
        </p:nvSpPr>
        <p:spPr>
          <a:xfrm>
            <a:off x="402129" y="6176031"/>
            <a:ext cx="8346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/>
              <a:t>https://www.cncf.io/training/certification/kcna/</a:t>
            </a:r>
          </a:p>
        </p:txBody>
      </p:sp>
      <p:pic>
        <p:nvPicPr>
          <p:cNvPr id="4" name="Picture 2" descr="KCNA: Kubernetes and Cloud Native Associate badge image. Certification. Foundational level. Issued by The Linux Foundation">
            <a:extLst>
              <a:ext uri="{FF2B5EF4-FFF2-40B4-BE49-F238E27FC236}">
                <a16:creationId xmlns:a16="http://schemas.microsoft.com/office/drawing/2014/main" id="{29E0560A-5A9A-4057-D349-6D443E21A5E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4176" y="403538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00010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B6BAE-EA2C-F007-1C6C-E3873B23B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345958-33EC-B9DE-A529-5C4B1A48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9982198" cy="917575"/>
          </a:xfrm>
        </p:spPr>
        <p:txBody>
          <a:bodyPr/>
          <a:lstStyle/>
          <a:p>
            <a:r>
              <a:rPr lang="en-US" sz="4000" b="1" dirty="0">
                <a:solidFill>
                  <a:schemeClr val="accent3">
                    <a:lumMod val="75000"/>
                  </a:schemeClr>
                </a:solidFill>
              </a:rPr>
              <a:t>Certified Kubernetes Administrator</a:t>
            </a:r>
            <a:endParaRPr lang="pt-BR" sz="4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42ACCC8-7C51-A91D-F501-3318B2CDB3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037" y="1241738"/>
            <a:ext cx="10058400" cy="4770537"/>
          </a:xfrm>
        </p:spPr>
        <p:txBody>
          <a:bodyPr/>
          <a:lstStyle/>
          <a:p>
            <a:r>
              <a:rPr lang="pt-BR" sz="3200" dirty="0">
                <a:solidFill>
                  <a:srgbClr val="494949"/>
                </a:solidFill>
              </a:rPr>
              <a:t>Teórico e prático</a:t>
            </a:r>
          </a:p>
          <a:p>
            <a:r>
              <a:rPr lang="pt-BR" sz="3200" dirty="0">
                <a:solidFill>
                  <a:srgbClr val="494949"/>
                </a:solidFill>
              </a:rPr>
              <a:t>Tópicos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Cluster Architecture, Installation &amp; Configuration (25%)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Workloads &amp; Scheduling (15%)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Services &amp; Networking (20%)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Storage (10%)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494949"/>
                </a:solidFill>
              </a:rPr>
              <a:t>Troubleshooting (30%)</a:t>
            </a:r>
          </a:p>
          <a:p>
            <a:r>
              <a:rPr lang="pt-BR" sz="2000" dirty="0">
                <a:solidFill>
                  <a:srgbClr val="494949"/>
                </a:solidFill>
              </a:rPr>
              <a:t>Dicas: Instalação de um Cluster, Kubernetes Topics/Commands, RBAC, Services, </a:t>
            </a:r>
            <a:r>
              <a:rPr lang="pt-BR" sz="2000" dirty="0" err="1">
                <a:solidFill>
                  <a:srgbClr val="494949"/>
                </a:solidFill>
              </a:rPr>
              <a:t>etcd</a:t>
            </a:r>
            <a:r>
              <a:rPr lang="pt-BR" sz="2000" dirty="0">
                <a:solidFill>
                  <a:srgbClr val="494949"/>
                </a:solidFill>
              </a:rPr>
              <a:t>, Deployments, Rolling Out, </a:t>
            </a:r>
            <a:r>
              <a:rPr lang="pt-BR" sz="2000" dirty="0" err="1">
                <a:solidFill>
                  <a:srgbClr val="494949"/>
                </a:solidFill>
              </a:rPr>
              <a:t>Scalling</a:t>
            </a:r>
            <a:r>
              <a:rPr lang="pt-BR" sz="2000" dirty="0">
                <a:solidFill>
                  <a:srgbClr val="494949"/>
                </a:solidFill>
              </a:rPr>
              <a:t>, </a:t>
            </a:r>
            <a:r>
              <a:rPr lang="pt-BR" sz="2000" dirty="0" err="1">
                <a:solidFill>
                  <a:srgbClr val="494949"/>
                </a:solidFill>
              </a:rPr>
              <a:t>ConfigMap</a:t>
            </a:r>
            <a:r>
              <a:rPr lang="pt-BR" sz="2000" dirty="0">
                <a:solidFill>
                  <a:srgbClr val="494949"/>
                </a:solidFill>
              </a:rPr>
              <a:t>, Secrets, Scheduling (resource request </a:t>
            </a:r>
            <a:r>
              <a:rPr lang="pt-BR" sz="2000" dirty="0" err="1">
                <a:solidFill>
                  <a:srgbClr val="494949"/>
                </a:solidFill>
              </a:rPr>
              <a:t>and</a:t>
            </a:r>
            <a:r>
              <a:rPr lang="pt-BR" sz="2000" dirty="0">
                <a:solidFill>
                  <a:srgbClr val="494949"/>
                </a:solidFill>
              </a:rPr>
              <a:t> limits), Networking, Storage, Troubleshooting (logs, falhas no cluster, nodes, pods), </a:t>
            </a:r>
            <a:r>
              <a:rPr lang="pt-BR" sz="2000" dirty="0" err="1">
                <a:solidFill>
                  <a:srgbClr val="494949"/>
                </a:solidFill>
              </a:rPr>
              <a:t>shell</a:t>
            </a:r>
            <a:r>
              <a:rPr lang="pt-BR" sz="2000" dirty="0">
                <a:solidFill>
                  <a:srgbClr val="494949"/>
                </a:solidFill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626850D-3C82-BEF8-F43B-91E1C6BAAEF3}"/>
              </a:ext>
            </a:extLst>
          </p:cNvPr>
          <p:cNvSpPr txBox="1"/>
          <p:nvPr/>
        </p:nvSpPr>
        <p:spPr>
          <a:xfrm>
            <a:off x="402129" y="6176031"/>
            <a:ext cx="8346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dirty="0"/>
              <a:t>https://www.cncf.io/training/certification/cka/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3817EB-25FA-3FDF-619B-55BA29F75AB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56837" y="295274"/>
            <a:ext cx="2068020" cy="197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8884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.potx" id="{61D5EBA6-A23E-492C-8A07-E4BCB14E768B}" vid="{2C5385DD-25CC-4B4A-8E83-9D91F0EF820F}"/>
    </a:ext>
  </a:extLst>
</a:theme>
</file>

<file path=ppt/theme/theme2.xml><?xml version="1.0" encoding="utf-8"?>
<a:theme xmlns:a="http://schemas.openxmlformats.org/drawingml/2006/main" name="1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" id="{08B3FEDF-27CE-477E-A1F2-9805036CC047}" vid="{CD0BEC05-913A-4A4A-B174-12DECD18D25B}"/>
    </a:ext>
  </a:extLst>
</a:theme>
</file>

<file path=ppt/theme/theme3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4.xml><?xml version="1.0" encoding="utf-8"?>
<a:theme xmlns:a="http://schemas.openxmlformats.org/drawingml/2006/main" name="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Georgia World Congress Center</TermName>
          <TermId xmlns="http://schemas.microsoft.com/office/infopath/2007/PartnerControls">ea0ece34-59a6-4d43-8d9e-d0f9e2a2f1ce</TermId>
        </TermInfo>
      </Terms>
    </d12e2661e9634d9aa98bbb375f31aced>
    <Event_x0020_Start_x0020_Date xmlns="01c77077-aee4-4b5f-bd4e-9cd40a6fff29">2016-09-25T07:00:00+00:00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Atlanta</TermName>
          <TermId xmlns="http://schemas.microsoft.com/office/infopath/2007/PartnerControls">01fb9831-5840-48a0-a576-3e48f42baa53</TermId>
        </TermInfo>
      </Terms>
    </iaa5f83406f94009a0f6a3e890699ff7>
    <External_x0020_Speaker xmlns="01c77077-aee4-4b5f-bd4e-9cd40a6fff29">Michael Kelley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2016-09-28T04:00:00+00:00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BRK2158</Session_x0020_Code>
    <Event_x0020_End_x0020_Date xmlns="01c77077-aee4-4b5f-bd4e-9cd40a6fff29">2016-09-30T07:00:00+00:00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 2016</TermName>
          <TermId xmlns="http://schemas.microsoft.com/office/infopath/2007/PartnerControls">e2f6a88c-86f9-4b25-a2af-b5c3afa8c82a</TermId>
        </TermInfo>
      </Terms>
    </TaxKeywordTaxHTField>
    <TaxCatchAll xmlns="230e9df3-be65-4c73-a93b-d1236ebd677e">
      <Value>174</Value>
      <Value>177</Value>
      <Value>176</Value>
      <Value>175</Value>
    </TaxCatchAll>
    <NumberofDownloads xmlns="230e9df3-be65-4c73-a93b-d1236ebd677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2" ma:contentTypeDescription="" ma:contentTypeScope="" ma:versionID="8add498658ef06bbcf3bc1f2c97d938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a14070d067e341e7ddc7e27ecc4a2d88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  <xsd:element ref="ns3:NumberofDownloa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NumberofDownloads" ma:index="40" nillable="true" ma:displayName="NumberofDownloads" ma:internalName="NumberofDownload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purl.org/dc/dcmitype/"/>
    <ds:schemaRef ds:uri="230e9df3-be65-4c73-a93b-d1236ebd677e"/>
    <ds:schemaRef ds:uri="http://schemas.microsoft.com/office/infopath/2007/PartnerControls"/>
    <ds:schemaRef ds:uri="http://schemas.microsoft.com/office/2006/metadata/properties"/>
    <ds:schemaRef ds:uri="01c77077-aee4-4b5f-bd4e-9cd40a6fff29"/>
    <ds:schemaRef ds:uri="http://schemas.microsoft.com/sharepoint/v3"/>
    <ds:schemaRef ds:uri="8ff673fc-3231-4e3a-893b-6d7f7cd32766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D8F288A-5131-4E80-AB86-F10FC03738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Microsoft_Ignite_2016_16x9_Template</Template>
  <TotalTime>2423</TotalTime>
  <Words>1839</Words>
  <Application>Microsoft Office PowerPoint</Application>
  <PresentationFormat>Personalizar</PresentationFormat>
  <Paragraphs>251</Paragraphs>
  <Slides>23</Slides>
  <Notes>23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23</vt:i4>
      </vt:variant>
    </vt:vector>
  </HeadingPairs>
  <TitlesOfParts>
    <vt:vector size="32" baseType="lpstr">
      <vt:lpstr>Arial</vt:lpstr>
      <vt:lpstr>Consolas</vt:lpstr>
      <vt:lpstr>Segoe UI</vt:lpstr>
      <vt:lpstr>Segoe UI Light</vt:lpstr>
      <vt:lpstr>Wingdings</vt:lpstr>
      <vt:lpstr>5-50002_Ignite_Breakout_Template</vt:lpstr>
      <vt:lpstr>1_5-50002_Ignite_Breakout_Template</vt:lpstr>
      <vt:lpstr>5-30721_Build_2016_Template_Light</vt:lpstr>
      <vt:lpstr>5-30721_Build_2016_Template_Dark</vt:lpstr>
      <vt:lpstr>Certificações em Kubernetes Exames oficiais e de cloud providers, iniciativas gratuitas...</vt:lpstr>
      <vt:lpstr>Renato Groffe</vt:lpstr>
      <vt:lpstr>Walter Coan</vt:lpstr>
      <vt:lpstr>Participe de nossas iniciativas gratuitas</vt:lpstr>
      <vt:lpstr>Participe também no WhatsApp (Grupo de Divulgação)</vt:lpstr>
      <vt:lpstr>Conteúdos desta apresentação</vt:lpstr>
      <vt:lpstr>Agenda</vt:lpstr>
      <vt:lpstr>Certified Kubernetes and Cloud Native Associate</vt:lpstr>
      <vt:lpstr>Certified Kubernetes Administrator</vt:lpstr>
      <vt:lpstr>Certified Kubernetes Application Developer (CKAD)</vt:lpstr>
      <vt:lpstr>Kubernetes and Cloud Security Associate (KCSA)</vt:lpstr>
      <vt:lpstr>Microsoft Certified: Azure Developer Associate</vt:lpstr>
      <vt:lpstr>Microsoft Certified: DevOps Engineer</vt:lpstr>
      <vt:lpstr>Microsoft Certified: Azure Solutions Architect Expert</vt:lpstr>
      <vt:lpstr>AWS Certified Solutions Architect – Associate</vt:lpstr>
      <vt:lpstr>AWS Certified Solutions Architect – Professional</vt:lpstr>
      <vt:lpstr>Introduction to Kubernetes - LFS158</vt:lpstr>
      <vt:lpstr>Scaling Cloud Native Applications with KEDA - LFEL1014</vt:lpstr>
      <vt:lpstr>Getting Started with OpenTelemetry - LFS148</vt:lpstr>
      <vt:lpstr>Introduction to Istio - LFS144</vt:lpstr>
      <vt:lpstr>Introduction to GitOps - LFS169</vt:lpstr>
      <vt:lpstr>Conteúdos desta apresentação</vt:lpstr>
      <vt:lpstr>OBRIGADO!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See why Microsoft loves Linux and Open Source</dc:title>
  <dc:subject>&lt;Speech title here&gt;</dc:subject>
  <dc:creator>Michael Kelley (OSTC)</dc:creator>
  <cp:keywords>Microsoft Ignite 2016</cp:keywords>
  <dc:description>Template: Mitchell Derrey, Silverfox Productions_x000d_
Formatting: _x000d_
Audience Type:</dc:description>
  <cp:lastModifiedBy>Renato Groffe</cp:lastModifiedBy>
  <cp:revision>507</cp:revision>
  <dcterms:created xsi:type="dcterms:W3CDTF">2016-08-05T22:03:34Z</dcterms:created>
  <dcterms:modified xsi:type="dcterms:W3CDTF">2025-01-30T19:59:12Z</dcterms:modified>
  <cp:category>Microsoft Ignite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177;#Georgia World Congress Center|ea0ece34-59a6-4d43-8d9e-d0f9e2a2f1ce</vt:lpwstr>
  </property>
  <property fmtid="{D5CDD505-2E9C-101B-9397-08002B2CF9AE}" pid="7" name="Track">
    <vt:lpwstr/>
  </property>
  <property fmtid="{D5CDD505-2E9C-101B-9397-08002B2CF9AE}" pid="8" name="Event Location">
    <vt:lpwstr>176;#Atlanta|01fb9831-5840-48a0-a576-3e48f42baa53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174;#Microsoft Ignite 2016|e2f6a88c-86f9-4b25-a2af-b5c3afa8c82a</vt:lpwstr>
  </property>
  <property fmtid="{D5CDD505-2E9C-101B-9397-08002B2CF9AE}" pid="12" name="Audience1">
    <vt:lpwstr/>
  </property>
  <property fmtid="{D5CDD505-2E9C-101B-9397-08002B2CF9AE}" pid="13" name="Event Name">
    <vt:lpwstr>175;#Microsoft Ignite|9323c522-fe4b-4922-816b-10a1920d7afb</vt:lpwstr>
  </property>
</Properties>
</file>